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8" r:id="rId3"/>
    <p:sldId id="272" r:id="rId4"/>
    <p:sldId id="271" r:id="rId5"/>
    <p:sldId id="257" r:id="rId6"/>
    <p:sldId id="267" r:id="rId7"/>
    <p:sldId id="261" r:id="rId8"/>
    <p:sldId id="270" r:id="rId9"/>
    <p:sldId id="269" r:id="rId10"/>
    <p:sldId id="274" r:id="rId11"/>
    <p:sldId id="266" r:id="rId12"/>
    <p:sldId id="273" r:id="rId13"/>
    <p:sldId id="259" r:id="rId1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67" autoAdjust="0"/>
  </p:normalViewPr>
  <p:slideViewPr>
    <p:cSldViewPr snapToGrid="0">
      <p:cViewPr varScale="1">
        <p:scale>
          <a:sx n="96" d="100"/>
          <a:sy n="96"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6DAB85C-2171-439B-BB2B-0A25907CACF8}" type="datetimeFigureOut">
              <a:rPr lang="en-US" smtClean="0"/>
              <a:t>5/14/2026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8CAB6F3-FF89-4323-B16D-99B54310AF63}" type="slidenum">
              <a:rPr lang="en-US" smtClean="0"/>
              <a:t>‹#›</a:t>
            </a:fld>
            <a:endParaRPr lang="en-US"/>
          </a:p>
        </p:txBody>
      </p:sp>
    </p:spTree>
    <p:extLst>
      <p:ext uri="{BB962C8B-B14F-4D97-AF65-F5344CB8AC3E}">
        <p14:creationId xmlns:p14="http://schemas.microsoft.com/office/powerpoint/2010/main" val="2424411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VI"/>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AB6F3-FF89-4323-B16D-99B54310AF63}" type="slidenum">
              <a:rPr lang="en-US" smtClean="0"/>
              <a:t>1</a:t>
            </a:fld>
            <a:endParaRPr lang="en-US"/>
          </a:p>
        </p:txBody>
      </p:sp>
    </p:spTree>
    <p:extLst>
      <p:ext uri="{BB962C8B-B14F-4D97-AF65-F5344CB8AC3E}">
        <p14:creationId xmlns:p14="http://schemas.microsoft.com/office/powerpoint/2010/main" val="2495172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1103E-AA2B-2C33-B039-C58A6373D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EE294-705E-D14E-BE2E-CC2C86C17847}"/>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FD9DB6B1-85FC-6975-2832-26575CB31C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point during electrician-related scope of work we recognize that you may directly or indirectly interact with personal from different departments within the Authority. The Authority’s support department includes the Customer Service Department, </a:t>
            </a:r>
            <a:r>
              <a:rPr lang="en-US" sz="1200" dirty="0"/>
              <a:t>Design &amp; Construction Department, System Planning Department, Automation Department/Meter Service Department /Dispatch, Line Department and the Revenue Assurance Departments. </a:t>
            </a:r>
            <a:r>
              <a:rPr lang="en-US" dirty="0"/>
              <a:t>In addition, our supporting agencies include the </a:t>
            </a:r>
            <a:r>
              <a:rPr lang="en-US" sz="1200" dirty="0"/>
              <a:t>Department of Planning and Natural Resources (DPNR) and Virgin Island Energy Office (VIEO).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0516C907-4E31-3208-CE0F-A01878399EA6}"/>
              </a:ext>
            </a:extLst>
          </p:cNvPr>
          <p:cNvSpPr>
            <a:spLocks noGrp="1"/>
          </p:cNvSpPr>
          <p:nvPr>
            <p:ph type="sldNum" sz="quarter" idx="5"/>
          </p:nvPr>
        </p:nvSpPr>
        <p:spPr/>
        <p:txBody>
          <a:bodyPr/>
          <a:lstStyle/>
          <a:p>
            <a:fld id="{F8CAB6F3-FF89-4323-B16D-99B54310AF63}" type="slidenum">
              <a:rPr lang="en-US" smtClean="0"/>
              <a:t>10</a:t>
            </a:fld>
            <a:endParaRPr lang="en-US"/>
          </a:p>
        </p:txBody>
      </p:sp>
    </p:spTree>
    <p:extLst>
      <p:ext uri="{BB962C8B-B14F-4D97-AF65-F5344CB8AC3E}">
        <p14:creationId xmlns:p14="http://schemas.microsoft.com/office/powerpoint/2010/main" val="259686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VI"/>
          </a:p>
        </p:txBody>
      </p:sp>
      <p:sp>
        <p:nvSpPr>
          <p:cNvPr id="3" name="Notes Placeholder 2"/>
          <p:cNvSpPr>
            <a:spLocks noGrp="1"/>
          </p:cNvSpPr>
          <p:nvPr>
            <p:ph type="body" idx="1"/>
          </p:nvPr>
        </p:nvSpPr>
        <p:spPr/>
        <p:txBody>
          <a:bodyPr/>
          <a:lstStyle/>
          <a:p>
            <a:r>
              <a:rPr lang="en-US" b="0" dirty="0"/>
              <a:t>Our roles and responsibilities when interacting with electricians is to:</a:t>
            </a:r>
          </a:p>
          <a:p>
            <a:pPr marL="277749" indent="-228600" defTabSz="786384">
              <a:lnSpc>
                <a:spcPct val="170000"/>
              </a:lnSpc>
              <a:spcAft>
                <a:spcPts val="516"/>
              </a:spcAft>
              <a:buFont typeface="Arial" panose="020B0604020202020204" pitchFamily="34" charset="0"/>
              <a:buAutoNum type="arabicPeriod"/>
            </a:pPr>
            <a:r>
              <a:rPr lang="en-US" sz="1200" b="0" kern="1200" dirty="0">
                <a:latin typeface="+mn-lt"/>
                <a:ea typeface="+mn-ea"/>
                <a:cs typeface="+mn-cs"/>
              </a:rPr>
              <a:t>Identify, anticipate and address the needs of customers….ex</a:t>
            </a:r>
          </a:p>
          <a:p>
            <a:pPr marL="277749" indent="-228600" defTabSz="786384">
              <a:lnSpc>
                <a:spcPct val="170000"/>
              </a:lnSpc>
              <a:spcAft>
                <a:spcPts val="516"/>
              </a:spcAft>
              <a:buFont typeface="Arial" panose="020B0604020202020204" pitchFamily="34" charset="0"/>
              <a:buAutoNum type="arabicPeriod"/>
            </a:pPr>
            <a:r>
              <a:rPr lang="en-US" sz="1200" b="0" dirty="0"/>
              <a:t>Provide information….ex Forms for service requirements </a:t>
            </a:r>
          </a:p>
          <a:p>
            <a:pPr marL="277749" indent="-228600" defTabSz="786384">
              <a:lnSpc>
                <a:spcPct val="170000"/>
              </a:lnSpc>
              <a:spcAft>
                <a:spcPts val="516"/>
              </a:spcAft>
              <a:buFont typeface="Arial" panose="020B0604020202020204" pitchFamily="34" charset="0"/>
              <a:buAutoNum type="arabicPeriod"/>
            </a:pPr>
            <a:r>
              <a:rPr lang="en-US" sz="1200" b="0" dirty="0"/>
              <a:t>Support safe work environment….ex Handouts for Marking Properly</a:t>
            </a:r>
          </a:p>
          <a:p>
            <a:pPr marL="277749" indent="-228600" defTabSz="786384">
              <a:lnSpc>
                <a:spcPct val="170000"/>
              </a:lnSpc>
              <a:spcAft>
                <a:spcPts val="516"/>
              </a:spcAft>
              <a:buFont typeface="Arial" panose="020B0604020202020204" pitchFamily="34" charset="0"/>
              <a:buAutoNum type="arabicPeriod"/>
            </a:pPr>
            <a:r>
              <a:rPr lang="en-US" sz="1200" b="0" kern="1200" dirty="0">
                <a:latin typeface="+mn-lt"/>
                <a:ea typeface="+mn-ea"/>
                <a:cs typeface="+mn-cs"/>
              </a:rPr>
              <a:t>Provide feedback……ex</a:t>
            </a:r>
          </a:p>
          <a:p>
            <a:pPr marL="277749" indent="-228600" defTabSz="786384">
              <a:lnSpc>
                <a:spcPct val="170000"/>
              </a:lnSpc>
              <a:spcAft>
                <a:spcPts val="516"/>
              </a:spcAft>
              <a:buFont typeface="Arial" panose="020B0604020202020204" pitchFamily="34" charset="0"/>
              <a:buAutoNum type="arabicPeriod"/>
            </a:pPr>
            <a:r>
              <a:rPr lang="en-US" sz="1200" b="0" dirty="0"/>
              <a:t>Lobby for a resolution of complaints and concerns….ex</a:t>
            </a:r>
          </a:p>
          <a:p>
            <a:pPr marL="277749" indent="-228600" defTabSz="786384">
              <a:lnSpc>
                <a:spcPct val="170000"/>
              </a:lnSpc>
              <a:spcAft>
                <a:spcPts val="516"/>
              </a:spcAft>
              <a:buFont typeface="Arial" panose="020B0604020202020204" pitchFamily="34" charset="0"/>
              <a:buAutoNum type="arabicPeriod"/>
            </a:pPr>
            <a:r>
              <a:rPr lang="en-US" sz="1200" b="0" kern="1200" dirty="0">
                <a:latin typeface="+mn-lt"/>
                <a:ea typeface="+mn-ea"/>
                <a:cs typeface="+mn-cs"/>
              </a:rPr>
              <a:t>Empower our customers….ex</a:t>
            </a:r>
          </a:p>
          <a:p>
            <a:pPr marL="277749" indent="-228600" defTabSz="786384">
              <a:lnSpc>
                <a:spcPct val="170000"/>
              </a:lnSpc>
              <a:spcAft>
                <a:spcPts val="516"/>
              </a:spcAft>
              <a:buFont typeface="Arial" panose="020B0604020202020204" pitchFamily="34" charset="0"/>
              <a:buAutoNum type="arabicPeriod"/>
            </a:pPr>
            <a:r>
              <a:rPr lang="en-US" sz="1200" b="0" dirty="0"/>
              <a:t>Foster better relationship with stakeholders….ex</a:t>
            </a:r>
          </a:p>
          <a:p>
            <a:endParaRPr lang="en-US" dirty="0"/>
          </a:p>
        </p:txBody>
      </p:sp>
      <p:sp>
        <p:nvSpPr>
          <p:cNvPr id="4" name="Slide Number Placeholder 3"/>
          <p:cNvSpPr>
            <a:spLocks noGrp="1"/>
          </p:cNvSpPr>
          <p:nvPr>
            <p:ph type="sldNum" sz="quarter" idx="5"/>
          </p:nvPr>
        </p:nvSpPr>
        <p:spPr/>
        <p:txBody>
          <a:bodyPr/>
          <a:lstStyle/>
          <a:p>
            <a:fld id="{F8CAB6F3-FF89-4323-B16D-99B54310AF63}" type="slidenum">
              <a:rPr lang="en-US" smtClean="0"/>
              <a:t>11</a:t>
            </a:fld>
            <a:endParaRPr lang="en-US"/>
          </a:p>
        </p:txBody>
      </p:sp>
    </p:spTree>
    <p:extLst>
      <p:ext uri="{BB962C8B-B14F-4D97-AF65-F5344CB8AC3E}">
        <p14:creationId xmlns:p14="http://schemas.microsoft.com/office/powerpoint/2010/main" val="55049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C0EF-5711-3EB2-8828-6D7EF511C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84DC5-60EC-94B1-675F-B8A64FB2762B}"/>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2B70F876-18B3-812D-D292-5FAF08068EBE}"/>
              </a:ext>
            </a:extLst>
          </p:cNvPr>
          <p:cNvSpPr>
            <a:spLocks noGrp="1"/>
          </p:cNvSpPr>
          <p:nvPr>
            <p:ph type="body" idx="1"/>
          </p:nvPr>
        </p:nvSpPr>
        <p:spPr/>
        <p:txBody>
          <a:bodyPr/>
          <a:lstStyle/>
          <a:p>
            <a:r>
              <a:rPr lang="en-US" b="0" dirty="0"/>
              <a:t>Our roles and responsibilities when interacting with electricians is to:</a:t>
            </a:r>
          </a:p>
          <a:p>
            <a:pPr marL="277749" indent="-228600" defTabSz="786384">
              <a:lnSpc>
                <a:spcPct val="170000"/>
              </a:lnSpc>
              <a:spcAft>
                <a:spcPts val="516"/>
              </a:spcAft>
              <a:buFont typeface="Arial" panose="020B0604020202020204" pitchFamily="34" charset="0"/>
              <a:buAutoNum type="arabicPeriod"/>
            </a:pPr>
            <a:r>
              <a:rPr lang="en-US" sz="1200" b="0" kern="1200" dirty="0">
                <a:latin typeface="+mn-lt"/>
                <a:ea typeface="+mn-ea"/>
                <a:cs typeface="+mn-cs"/>
              </a:rPr>
              <a:t>Identify, anticipate and address the needs of customers….ex</a:t>
            </a:r>
          </a:p>
          <a:p>
            <a:pPr marL="277749" indent="-228600" defTabSz="786384">
              <a:lnSpc>
                <a:spcPct val="170000"/>
              </a:lnSpc>
              <a:spcAft>
                <a:spcPts val="516"/>
              </a:spcAft>
              <a:buFont typeface="Arial" panose="020B0604020202020204" pitchFamily="34" charset="0"/>
              <a:buAutoNum type="arabicPeriod"/>
            </a:pPr>
            <a:r>
              <a:rPr lang="en-US" sz="1200" b="0" dirty="0"/>
              <a:t>Provide information….ex Forms for service requirements </a:t>
            </a:r>
          </a:p>
          <a:p>
            <a:pPr marL="277749" indent="-228600" defTabSz="786384">
              <a:lnSpc>
                <a:spcPct val="170000"/>
              </a:lnSpc>
              <a:spcAft>
                <a:spcPts val="516"/>
              </a:spcAft>
              <a:buFont typeface="Arial" panose="020B0604020202020204" pitchFamily="34" charset="0"/>
              <a:buAutoNum type="arabicPeriod"/>
            </a:pPr>
            <a:r>
              <a:rPr lang="en-US" sz="1200" b="0" dirty="0"/>
              <a:t>Support safe work environment….ex Handouts for Marking Properly</a:t>
            </a:r>
          </a:p>
          <a:p>
            <a:pPr marL="277749" indent="-228600" defTabSz="786384">
              <a:lnSpc>
                <a:spcPct val="170000"/>
              </a:lnSpc>
              <a:spcAft>
                <a:spcPts val="516"/>
              </a:spcAft>
              <a:buFont typeface="Arial" panose="020B0604020202020204" pitchFamily="34" charset="0"/>
              <a:buAutoNum type="arabicPeriod"/>
            </a:pPr>
            <a:r>
              <a:rPr lang="en-US" sz="1200" b="0" kern="1200" dirty="0">
                <a:latin typeface="+mn-lt"/>
                <a:ea typeface="+mn-ea"/>
                <a:cs typeface="+mn-cs"/>
              </a:rPr>
              <a:t>Provide feedback……ex</a:t>
            </a:r>
          </a:p>
          <a:p>
            <a:pPr marL="277749" indent="-228600" defTabSz="786384">
              <a:lnSpc>
                <a:spcPct val="170000"/>
              </a:lnSpc>
              <a:spcAft>
                <a:spcPts val="516"/>
              </a:spcAft>
              <a:buFont typeface="Arial" panose="020B0604020202020204" pitchFamily="34" charset="0"/>
              <a:buAutoNum type="arabicPeriod"/>
            </a:pPr>
            <a:r>
              <a:rPr lang="en-US" sz="1200" b="0" dirty="0"/>
              <a:t>Lobby for a resolution of complaints and concerns….ex</a:t>
            </a:r>
          </a:p>
          <a:p>
            <a:pPr marL="277749" indent="-228600" defTabSz="786384">
              <a:lnSpc>
                <a:spcPct val="170000"/>
              </a:lnSpc>
              <a:spcAft>
                <a:spcPts val="516"/>
              </a:spcAft>
              <a:buFont typeface="Arial" panose="020B0604020202020204" pitchFamily="34" charset="0"/>
              <a:buAutoNum type="arabicPeriod"/>
            </a:pPr>
            <a:r>
              <a:rPr lang="en-US" sz="1200" b="0" kern="1200" dirty="0">
                <a:latin typeface="+mn-lt"/>
                <a:ea typeface="+mn-ea"/>
                <a:cs typeface="+mn-cs"/>
              </a:rPr>
              <a:t>Empower our customers….ex</a:t>
            </a:r>
          </a:p>
          <a:p>
            <a:pPr marL="277749" indent="-228600" defTabSz="786384">
              <a:lnSpc>
                <a:spcPct val="170000"/>
              </a:lnSpc>
              <a:spcAft>
                <a:spcPts val="516"/>
              </a:spcAft>
              <a:buFont typeface="Arial" panose="020B0604020202020204" pitchFamily="34" charset="0"/>
              <a:buAutoNum type="arabicPeriod"/>
            </a:pPr>
            <a:r>
              <a:rPr lang="en-US" sz="1200" b="0" dirty="0"/>
              <a:t>Foster better relationship with stakeholders….ex</a:t>
            </a:r>
          </a:p>
          <a:p>
            <a:endParaRPr lang="en-US" dirty="0"/>
          </a:p>
        </p:txBody>
      </p:sp>
      <p:sp>
        <p:nvSpPr>
          <p:cNvPr id="4" name="Slide Number Placeholder 3">
            <a:extLst>
              <a:ext uri="{FF2B5EF4-FFF2-40B4-BE49-F238E27FC236}">
                <a16:creationId xmlns:a16="http://schemas.microsoft.com/office/drawing/2014/main" id="{D9ED6891-4765-ABE9-1406-56D80867E8C4}"/>
              </a:ext>
            </a:extLst>
          </p:cNvPr>
          <p:cNvSpPr>
            <a:spLocks noGrp="1"/>
          </p:cNvSpPr>
          <p:nvPr>
            <p:ph type="sldNum" sz="quarter" idx="5"/>
          </p:nvPr>
        </p:nvSpPr>
        <p:spPr/>
        <p:txBody>
          <a:bodyPr/>
          <a:lstStyle/>
          <a:p>
            <a:fld id="{F8CAB6F3-FF89-4323-B16D-99B54310AF63}" type="slidenum">
              <a:rPr lang="en-US" smtClean="0"/>
              <a:t>12</a:t>
            </a:fld>
            <a:endParaRPr lang="en-US"/>
          </a:p>
        </p:txBody>
      </p:sp>
    </p:spTree>
    <p:extLst>
      <p:ext uri="{BB962C8B-B14F-4D97-AF65-F5344CB8AC3E}">
        <p14:creationId xmlns:p14="http://schemas.microsoft.com/office/powerpoint/2010/main" val="44304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7662F-2A2F-2F35-1F97-F4AFC29A7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469BD-1117-1EA6-4159-B72B182024A2}"/>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20DEDB9C-A71D-B49D-286F-4E1F858CE5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point during electrician-related scope of work we recognize that you may directly or indirectly interact with personal from different departments within the Authority. The Authority’s support department includes the Customer Service Department, </a:t>
            </a:r>
            <a:r>
              <a:rPr lang="en-US" sz="1200" dirty="0"/>
              <a:t>Design &amp; Construction Department, System Planning Department, Automation Department/Meter Service Department /Dispatch, Line Department and the Revenue Assurance Departments. </a:t>
            </a:r>
            <a:r>
              <a:rPr lang="en-US" dirty="0"/>
              <a:t>In addition, our supporting agencies include the </a:t>
            </a:r>
            <a:r>
              <a:rPr lang="en-US" sz="1200" dirty="0"/>
              <a:t>Department of Planning and Natural Resources (DPNR) and Virgin Island Energy Office (VIEO).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19E23DF4-A7BA-CE89-DD55-3124E29D7DFD}"/>
              </a:ext>
            </a:extLst>
          </p:cNvPr>
          <p:cNvSpPr>
            <a:spLocks noGrp="1"/>
          </p:cNvSpPr>
          <p:nvPr>
            <p:ph type="sldNum" sz="quarter" idx="5"/>
          </p:nvPr>
        </p:nvSpPr>
        <p:spPr/>
        <p:txBody>
          <a:bodyPr/>
          <a:lstStyle/>
          <a:p>
            <a:fld id="{F8CAB6F3-FF89-4323-B16D-99B54310AF63}" type="slidenum">
              <a:rPr lang="en-US" smtClean="0"/>
              <a:t>2</a:t>
            </a:fld>
            <a:endParaRPr lang="en-US"/>
          </a:p>
        </p:txBody>
      </p:sp>
    </p:spTree>
    <p:extLst>
      <p:ext uri="{BB962C8B-B14F-4D97-AF65-F5344CB8AC3E}">
        <p14:creationId xmlns:p14="http://schemas.microsoft.com/office/powerpoint/2010/main" val="411833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2CAF-C474-EC1A-1D53-B1BB42A7C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EF6FF-9073-00F0-B71D-746D762592FE}"/>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F281F1D6-5837-5110-B34A-E58852DADF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point during electrician-related scope of work we recognize that you may directly or indirectly interact with personal from different departments within the Authority. The Authority’s support department includes the Customer Service Department, </a:t>
            </a:r>
            <a:r>
              <a:rPr lang="en-US" sz="1200" dirty="0"/>
              <a:t>Design &amp; Construction Department, System Planning Department, Automation Department/Meter Service Department /Dispatch, Line Department and the Revenue Assurance Departments. </a:t>
            </a:r>
            <a:r>
              <a:rPr lang="en-US" dirty="0"/>
              <a:t>In addition, our supporting agencies include the </a:t>
            </a:r>
            <a:r>
              <a:rPr lang="en-US" sz="1200" dirty="0"/>
              <a:t>Department of Planning and Natural Resources (DPNR) and Virgin Island Energy Office (VIEO).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96974BB1-A83B-0B57-4E75-9982CF7D96E8}"/>
              </a:ext>
            </a:extLst>
          </p:cNvPr>
          <p:cNvSpPr>
            <a:spLocks noGrp="1"/>
          </p:cNvSpPr>
          <p:nvPr>
            <p:ph type="sldNum" sz="quarter" idx="5"/>
          </p:nvPr>
        </p:nvSpPr>
        <p:spPr/>
        <p:txBody>
          <a:bodyPr/>
          <a:lstStyle/>
          <a:p>
            <a:fld id="{F8CAB6F3-FF89-4323-B16D-99B54310AF63}" type="slidenum">
              <a:rPr lang="en-US" smtClean="0"/>
              <a:t>3</a:t>
            </a:fld>
            <a:endParaRPr lang="en-US"/>
          </a:p>
        </p:txBody>
      </p:sp>
    </p:spTree>
    <p:extLst>
      <p:ext uri="{BB962C8B-B14F-4D97-AF65-F5344CB8AC3E}">
        <p14:creationId xmlns:p14="http://schemas.microsoft.com/office/powerpoint/2010/main" val="409682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AB11E-DF20-EEF0-0BFB-A2F836BE1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3BDC3-4C44-E855-F215-ED014DB05073}"/>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D4D2AD86-6D6A-2A48-5382-FDF25253A8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point during electrician-related scope of work we recognize that you may directly or indirectly interact with personal from different departments within the Authority. The Authority’s support department includes the Customer Service Department, </a:t>
            </a:r>
            <a:r>
              <a:rPr lang="en-US" sz="1200" dirty="0"/>
              <a:t>Design &amp; Construction Department, System Planning Department, Automation Department/Meter Service Department /Dispatch, Line Department and the Revenue Assurance Departments. </a:t>
            </a:r>
            <a:r>
              <a:rPr lang="en-US" dirty="0"/>
              <a:t>In addition, our supporting agencies include the </a:t>
            </a:r>
            <a:r>
              <a:rPr lang="en-US" sz="1200" dirty="0"/>
              <a:t>Department of Planning and Natural Resources (DPNR) and Virgin Island Energy Office (VIEO).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2E516B3D-5CD8-B45B-189C-DAD66857DD00}"/>
              </a:ext>
            </a:extLst>
          </p:cNvPr>
          <p:cNvSpPr>
            <a:spLocks noGrp="1"/>
          </p:cNvSpPr>
          <p:nvPr>
            <p:ph type="sldNum" sz="quarter" idx="5"/>
          </p:nvPr>
        </p:nvSpPr>
        <p:spPr/>
        <p:txBody>
          <a:bodyPr/>
          <a:lstStyle/>
          <a:p>
            <a:fld id="{F8CAB6F3-FF89-4323-B16D-99B54310AF63}" type="slidenum">
              <a:rPr lang="en-US" smtClean="0"/>
              <a:t>4</a:t>
            </a:fld>
            <a:endParaRPr lang="en-US"/>
          </a:p>
        </p:txBody>
      </p:sp>
    </p:spTree>
    <p:extLst>
      <p:ext uri="{BB962C8B-B14F-4D97-AF65-F5344CB8AC3E}">
        <p14:creationId xmlns:p14="http://schemas.microsoft.com/office/powerpoint/2010/main" val="347901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VI"/>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point during electrician-related scope of work we recognize that you may directly or indirectly interact with personal from different departments within the Authority. The Authority’s support department includes the Customer Service Department, </a:t>
            </a:r>
            <a:r>
              <a:rPr lang="en-US" sz="1200" dirty="0"/>
              <a:t>Design &amp; Construction Department, System Planning Department, Automation Department/Meter Service Department /Dispatch, Line Department and the Revenue Assurance Departments. </a:t>
            </a:r>
            <a:r>
              <a:rPr lang="en-US" dirty="0"/>
              <a:t>In addition, our supporting agencies include the </a:t>
            </a:r>
            <a:r>
              <a:rPr lang="en-US" sz="1200" dirty="0"/>
              <a:t>Department of Planning and Natural Resources (DPNR) and Virgin Island Energy Office (VIEO).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8CAB6F3-FF89-4323-B16D-99B54310AF63}" type="slidenum">
              <a:rPr lang="en-US" smtClean="0"/>
              <a:t>5</a:t>
            </a:fld>
            <a:endParaRPr lang="en-US"/>
          </a:p>
        </p:txBody>
      </p:sp>
    </p:spTree>
    <p:extLst>
      <p:ext uri="{BB962C8B-B14F-4D97-AF65-F5344CB8AC3E}">
        <p14:creationId xmlns:p14="http://schemas.microsoft.com/office/powerpoint/2010/main" val="443710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47C0D-729E-2DEC-0326-2C92C9A1B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AA46A-80B5-70E1-2FAA-FF5558D9FF80}"/>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72FA27BD-8094-F868-2425-428341F54FF6}"/>
              </a:ext>
            </a:extLst>
          </p:cNvPr>
          <p:cNvSpPr>
            <a:spLocks noGrp="1"/>
          </p:cNvSpPr>
          <p:nvPr>
            <p:ph type="body" idx="1"/>
          </p:nvPr>
        </p:nvSpPr>
        <p:spPr/>
        <p:txBody>
          <a:bodyPr/>
          <a:lstStyle/>
          <a:p>
            <a:r>
              <a:rPr lang="en-US" dirty="0"/>
              <a:t>One of the first department at the Authority that electricians may interact with frequently includes personnel in the customer service department. As a representative of the Customer Service department, I would like to briefly review the departments’  roles and responsibilities regarding electrician-related services, share the different means through which electricians can contact the department and highlight where you can find our rates for the services we provide. In addition, I will also discuss some of the changes and common workflow relating to the use of the Temporary Disconnect/Reconnect Form and miscellaneous fees.   </a:t>
            </a:r>
          </a:p>
        </p:txBody>
      </p:sp>
      <p:sp>
        <p:nvSpPr>
          <p:cNvPr id="4" name="Slide Number Placeholder 3">
            <a:extLst>
              <a:ext uri="{FF2B5EF4-FFF2-40B4-BE49-F238E27FC236}">
                <a16:creationId xmlns:a16="http://schemas.microsoft.com/office/drawing/2014/main" id="{FA533B63-8C1C-4EC9-DFC1-CBDF37A3DA5C}"/>
              </a:ext>
            </a:extLst>
          </p:cNvPr>
          <p:cNvSpPr>
            <a:spLocks noGrp="1"/>
          </p:cNvSpPr>
          <p:nvPr>
            <p:ph type="sldNum" sz="quarter" idx="5"/>
          </p:nvPr>
        </p:nvSpPr>
        <p:spPr/>
        <p:txBody>
          <a:bodyPr/>
          <a:lstStyle/>
          <a:p>
            <a:fld id="{F8CAB6F3-FF89-4323-B16D-99B54310AF63}" type="slidenum">
              <a:rPr lang="en-US" smtClean="0"/>
              <a:t>6</a:t>
            </a:fld>
            <a:endParaRPr lang="en-US"/>
          </a:p>
        </p:txBody>
      </p:sp>
    </p:spTree>
    <p:extLst>
      <p:ext uri="{BB962C8B-B14F-4D97-AF65-F5344CB8AC3E}">
        <p14:creationId xmlns:p14="http://schemas.microsoft.com/office/powerpoint/2010/main" val="79819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VI"/>
          </a:p>
        </p:txBody>
      </p:sp>
      <p:sp>
        <p:nvSpPr>
          <p:cNvPr id="3" name="Notes Placeholder 2"/>
          <p:cNvSpPr>
            <a:spLocks noGrp="1"/>
          </p:cNvSpPr>
          <p:nvPr>
            <p:ph type="body" idx="1"/>
          </p:nvPr>
        </p:nvSpPr>
        <p:spPr/>
        <p:txBody>
          <a:bodyPr/>
          <a:lstStyle/>
          <a:p>
            <a:r>
              <a:rPr lang="en-US" dirty="0"/>
              <a:t>One of the first department at the Authority that electricians may interact with frequently includes personnel in the customer service department. As a representative of the Customer Service department, I would like to briefly review the departments’  roles and responsibilities regarding electrician-related services, share the different means through which electricians can contact the department and highlight where you can find our rates for the services we provide. In addition, I will also discuss some of the changes and common workflow relating to the use of the Temporary Disconnect/Reconnect Form and miscellaneous fees.   </a:t>
            </a:r>
          </a:p>
        </p:txBody>
      </p:sp>
      <p:sp>
        <p:nvSpPr>
          <p:cNvPr id="4" name="Slide Number Placeholder 3"/>
          <p:cNvSpPr>
            <a:spLocks noGrp="1"/>
          </p:cNvSpPr>
          <p:nvPr>
            <p:ph type="sldNum" sz="quarter" idx="5"/>
          </p:nvPr>
        </p:nvSpPr>
        <p:spPr/>
        <p:txBody>
          <a:bodyPr/>
          <a:lstStyle/>
          <a:p>
            <a:fld id="{F8CAB6F3-FF89-4323-B16D-99B54310AF63}" type="slidenum">
              <a:rPr lang="en-US" smtClean="0"/>
              <a:t>7</a:t>
            </a:fld>
            <a:endParaRPr lang="en-US"/>
          </a:p>
        </p:txBody>
      </p:sp>
    </p:spTree>
    <p:extLst>
      <p:ext uri="{BB962C8B-B14F-4D97-AF65-F5344CB8AC3E}">
        <p14:creationId xmlns:p14="http://schemas.microsoft.com/office/powerpoint/2010/main" val="1409837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A3020-2836-2BF2-7089-1ADF2D7E2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C4048-E154-03E4-8319-A2557AAE69F6}"/>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C8509B54-8303-5436-9691-B1708C17E2F3}"/>
              </a:ext>
            </a:extLst>
          </p:cNvPr>
          <p:cNvSpPr>
            <a:spLocks noGrp="1"/>
          </p:cNvSpPr>
          <p:nvPr>
            <p:ph type="body" idx="1"/>
          </p:nvPr>
        </p:nvSpPr>
        <p:spPr/>
        <p:txBody>
          <a:bodyPr/>
          <a:lstStyle/>
          <a:p>
            <a:r>
              <a:rPr lang="en-US" dirty="0"/>
              <a:t>One of the first department at the Authority that electricians may interact with frequently includes personnel in the customer service department. As a representative of the Customer Service department, I would like to briefly review the departments’  roles and responsibilities regarding electrician-related services, share the different means through which electricians can contact the department and highlight where you can find our rates for the services we provide. In addition, I will also discuss some of the changes and common workflow relating to the use of the Temporary Disconnect/Reconnect Form and miscellaneous fees.   </a:t>
            </a:r>
          </a:p>
        </p:txBody>
      </p:sp>
      <p:sp>
        <p:nvSpPr>
          <p:cNvPr id="4" name="Slide Number Placeholder 3">
            <a:extLst>
              <a:ext uri="{FF2B5EF4-FFF2-40B4-BE49-F238E27FC236}">
                <a16:creationId xmlns:a16="http://schemas.microsoft.com/office/drawing/2014/main" id="{F79BD377-6B24-B0DA-60A3-A5E5FC71DE30}"/>
              </a:ext>
            </a:extLst>
          </p:cNvPr>
          <p:cNvSpPr>
            <a:spLocks noGrp="1"/>
          </p:cNvSpPr>
          <p:nvPr>
            <p:ph type="sldNum" sz="quarter" idx="5"/>
          </p:nvPr>
        </p:nvSpPr>
        <p:spPr/>
        <p:txBody>
          <a:bodyPr/>
          <a:lstStyle/>
          <a:p>
            <a:fld id="{F8CAB6F3-FF89-4323-B16D-99B54310AF63}" type="slidenum">
              <a:rPr lang="en-US" smtClean="0"/>
              <a:t>8</a:t>
            </a:fld>
            <a:endParaRPr lang="en-US"/>
          </a:p>
        </p:txBody>
      </p:sp>
    </p:spTree>
    <p:extLst>
      <p:ext uri="{BB962C8B-B14F-4D97-AF65-F5344CB8AC3E}">
        <p14:creationId xmlns:p14="http://schemas.microsoft.com/office/powerpoint/2010/main" val="60783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B4683-FDB7-136B-4F51-78F58B83F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CE6C7-A1BC-44AF-BED8-322BE501A359}"/>
              </a:ext>
            </a:extLst>
          </p:cNvPr>
          <p:cNvSpPr>
            <a:spLocks noGrp="1" noRot="1" noChangeAspect="1"/>
          </p:cNvSpPr>
          <p:nvPr>
            <p:ph type="sldImg"/>
          </p:nvPr>
        </p:nvSpPr>
        <p:spPr/>
        <p:txBody>
          <a:bodyPr/>
          <a:lstStyle/>
          <a:p>
            <a:endParaRPr lang="en-VI"/>
          </a:p>
        </p:txBody>
      </p:sp>
      <p:sp>
        <p:nvSpPr>
          <p:cNvPr id="3" name="Notes Placeholder 2">
            <a:extLst>
              <a:ext uri="{FF2B5EF4-FFF2-40B4-BE49-F238E27FC236}">
                <a16:creationId xmlns:a16="http://schemas.microsoft.com/office/drawing/2014/main" id="{3E31457E-2444-1885-DB7C-8CE441FED8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point during electrician-related scope of work we recognize that you may directly or indirectly interact with personal from different departments within the Authority. The Authority’s support department includes the Customer Service Department, </a:t>
            </a:r>
            <a:r>
              <a:rPr lang="en-US" sz="1200" dirty="0"/>
              <a:t>Design &amp; Construction Department, System Planning Department, Automation Department/Meter Service Department /Dispatch, Line Department and the Revenue Assurance Departments. </a:t>
            </a:r>
            <a:r>
              <a:rPr lang="en-US" dirty="0"/>
              <a:t>In addition, our supporting agencies include the </a:t>
            </a:r>
            <a:r>
              <a:rPr lang="en-US" sz="1200" dirty="0"/>
              <a:t>Department of Planning and Natural Resources (DPNR) and Virgin Island Energy Office (VIEO).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38D415E8-7DDD-DF32-BE12-E0D13565CECF}"/>
              </a:ext>
            </a:extLst>
          </p:cNvPr>
          <p:cNvSpPr>
            <a:spLocks noGrp="1"/>
          </p:cNvSpPr>
          <p:nvPr>
            <p:ph type="sldNum" sz="quarter" idx="5"/>
          </p:nvPr>
        </p:nvSpPr>
        <p:spPr/>
        <p:txBody>
          <a:bodyPr/>
          <a:lstStyle/>
          <a:p>
            <a:fld id="{F8CAB6F3-FF89-4323-B16D-99B54310AF63}" type="slidenum">
              <a:rPr lang="en-US" smtClean="0"/>
              <a:t>9</a:t>
            </a:fld>
            <a:endParaRPr lang="en-US"/>
          </a:p>
        </p:txBody>
      </p:sp>
    </p:spTree>
    <p:extLst>
      <p:ext uri="{BB962C8B-B14F-4D97-AF65-F5344CB8AC3E}">
        <p14:creationId xmlns:p14="http://schemas.microsoft.com/office/powerpoint/2010/main" val="28279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56CD-D874-E62F-A248-E07F056D6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32B49A-9352-0C4B-EE87-A73701848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6DD2EA-7562-370E-AE6A-694658D00227}"/>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5" name="Footer Placeholder 4">
            <a:extLst>
              <a:ext uri="{FF2B5EF4-FFF2-40B4-BE49-F238E27FC236}">
                <a16:creationId xmlns:a16="http://schemas.microsoft.com/office/drawing/2014/main" id="{122FC0F5-F43B-2824-D338-DDA462BE2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EDD40-EDB7-A1EF-4461-5C2B8A0DE27B}"/>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163709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1869-EEF1-B854-A4D9-452CA2993E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B5D2D0-1D0F-8766-DB80-F124B6E46D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C6416-F921-C3CD-A21B-3A0D899420AC}"/>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5" name="Footer Placeholder 4">
            <a:extLst>
              <a:ext uri="{FF2B5EF4-FFF2-40B4-BE49-F238E27FC236}">
                <a16:creationId xmlns:a16="http://schemas.microsoft.com/office/drawing/2014/main" id="{C2E3A04A-B5AC-0354-CAD9-7F7375D96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E252B-9F7E-C0DC-ABFA-9AFF5DD4A5B0}"/>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77029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7B57F0-CE59-3780-C4F4-33687D152C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DDF6E7-C4E8-81DB-EA08-CA4552C1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46ED7-C73A-0058-6A5F-C5746B28E64B}"/>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5" name="Footer Placeholder 4">
            <a:extLst>
              <a:ext uri="{FF2B5EF4-FFF2-40B4-BE49-F238E27FC236}">
                <a16:creationId xmlns:a16="http://schemas.microsoft.com/office/drawing/2014/main" id="{5AD208F9-3F0F-5535-6253-399A588DC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C5C8-1B09-3EBE-B581-49723FE90A6E}"/>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396109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603D-F0A4-A7A2-2631-1C23FE2CC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A89AD-334A-282C-C997-21A4ED5D45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288DC-4AD9-12DD-32A6-A7D4F1D7C078}"/>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5" name="Footer Placeholder 4">
            <a:extLst>
              <a:ext uri="{FF2B5EF4-FFF2-40B4-BE49-F238E27FC236}">
                <a16:creationId xmlns:a16="http://schemas.microsoft.com/office/drawing/2014/main" id="{0A0545D4-CE15-1DE7-634C-FBC1456CE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621B1-D770-E6D0-F588-9C821CECA4E3}"/>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181684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32533-B434-25E6-A96D-181DFE9BA7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EF9AA1-1C7F-0B62-F4A7-301BCC713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38AC8-6FD3-DD6B-4A3A-C68919584725}"/>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5" name="Footer Placeholder 4">
            <a:extLst>
              <a:ext uri="{FF2B5EF4-FFF2-40B4-BE49-F238E27FC236}">
                <a16:creationId xmlns:a16="http://schemas.microsoft.com/office/drawing/2014/main" id="{1D3D805C-CE76-D589-8552-FCAFFE8BD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A815E-5D78-E0FD-5D73-B5D025A0D345}"/>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402493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7B46-62E8-2C80-AD61-52000C3E0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E04B2-AB60-DE6D-6A38-12DA3F4188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BB96A4-E899-524C-ACB7-2FE579FDF1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F6405-93BA-0807-CD66-681F7327BBB7}"/>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6" name="Footer Placeholder 5">
            <a:extLst>
              <a:ext uri="{FF2B5EF4-FFF2-40B4-BE49-F238E27FC236}">
                <a16:creationId xmlns:a16="http://schemas.microsoft.com/office/drawing/2014/main" id="{5EC5DCBA-4D02-9089-4977-137A8AF13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40186-2AE2-ED62-C31B-513C8C14DA18}"/>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1567264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3AEF-7151-290A-1905-7B803850B2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3FF32B-0A0C-54DE-A216-ADA9303C9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E12F71-09FD-1C44-41B1-546530D53B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C2287F-93D1-9D6B-F72B-5DF77BCBA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86A4D3-5F04-8ADB-7F92-325935B798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9B371-C790-4079-6902-7C2ED2E274D9}"/>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8" name="Footer Placeholder 7">
            <a:extLst>
              <a:ext uri="{FF2B5EF4-FFF2-40B4-BE49-F238E27FC236}">
                <a16:creationId xmlns:a16="http://schemas.microsoft.com/office/drawing/2014/main" id="{E119C5BF-F5B7-EE41-35D1-E408EE932B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2E8A1D-8F21-AF1F-BB95-EB6999B00310}"/>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231092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168D-80F7-A446-472C-F4A4B4220C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56F3F-58AC-D5EA-A6C9-24853ED6D2D2}"/>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4" name="Footer Placeholder 3">
            <a:extLst>
              <a:ext uri="{FF2B5EF4-FFF2-40B4-BE49-F238E27FC236}">
                <a16:creationId xmlns:a16="http://schemas.microsoft.com/office/drawing/2014/main" id="{E73EAE8D-6CA1-A78E-1EC8-C91638B26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9BB8CA-C428-281B-AAD3-10611DF92E5B}"/>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233021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7C05D1-AEB4-D0FD-9620-5C71509E9864}"/>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3" name="Footer Placeholder 2">
            <a:extLst>
              <a:ext uri="{FF2B5EF4-FFF2-40B4-BE49-F238E27FC236}">
                <a16:creationId xmlns:a16="http://schemas.microsoft.com/office/drawing/2014/main" id="{D73FFC90-EAE4-9D1C-3608-E20ADA67B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46F84C-F1D0-1CF1-63A7-37FFF94EACF6}"/>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201558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EA6E-F6B0-CCBC-3D4A-3614333E6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65E20-A558-8360-7C71-4ACC34DC0C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4CB47F-EA19-9EB3-B457-E7138FF1E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9EBA2-C954-3EDC-437A-2EEA0E8C44F4}"/>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6" name="Footer Placeholder 5">
            <a:extLst>
              <a:ext uri="{FF2B5EF4-FFF2-40B4-BE49-F238E27FC236}">
                <a16:creationId xmlns:a16="http://schemas.microsoft.com/office/drawing/2014/main" id="{A00D1339-8C8B-AAC3-B908-20D741661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B7D948-BC4E-7EF4-AD20-C687855F75A8}"/>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276101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E972-4937-77C2-4449-0FE532DFE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9BC1BF-F572-35A6-99AA-C19309AB4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CD2679-C5B4-F9E2-0599-2E8650DF6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97296-B04A-A99C-73A2-6D61FE2F99FE}"/>
              </a:ext>
            </a:extLst>
          </p:cNvPr>
          <p:cNvSpPr>
            <a:spLocks noGrp="1"/>
          </p:cNvSpPr>
          <p:nvPr>
            <p:ph type="dt" sz="half" idx="10"/>
          </p:nvPr>
        </p:nvSpPr>
        <p:spPr/>
        <p:txBody>
          <a:bodyPr/>
          <a:lstStyle/>
          <a:p>
            <a:fld id="{DF01B228-9F8E-BF4D-AEFD-4BBC91A76CF2}" type="datetimeFigureOut">
              <a:rPr lang="en-US" smtClean="0"/>
              <a:t>5/14/2026</a:t>
            </a:fld>
            <a:endParaRPr lang="en-US"/>
          </a:p>
        </p:txBody>
      </p:sp>
      <p:sp>
        <p:nvSpPr>
          <p:cNvPr id="6" name="Footer Placeholder 5">
            <a:extLst>
              <a:ext uri="{FF2B5EF4-FFF2-40B4-BE49-F238E27FC236}">
                <a16:creationId xmlns:a16="http://schemas.microsoft.com/office/drawing/2014/main" id="{E4081C7E-CE49-482A-1A61-7B292963B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9C494-7856-5EDB-8479-694495B256D2}"/>
              </a:ext>
            </a:extLst>
          </p:cNvPr>
          <p:cNvSpPr>
            <a:spLocks noGrp="1"/>
          </p:cNvSpPr>
          <p:nvPr>
            <p:ph type="sldNum" sz="quarter" idx="12"/>
          </p:nvPr>
        </p:nvSpPr>
        <p:spPr/>
        <p:txBody>
          <a:bodyPr/>
          <a:lstStyle/>
          <a:p>
            <a:fld id="{D542B58E-8034-FD49-AE5E-022752A73047}" type="slidenum">
              <a:rPr lang="en-US" smtClean="0"/>
              <a:t>‹#›</a:t>
            </a:fld>
            <a:endParaRPr lang="en-US"/>
          </a:p>
        </p:txBody>
      </p:sp>
    </p:spTree>
    <p:extLst>
      <p:ext uri="{BB962C8B-B14F-4D97-AF65-F5344CB8AC3E}">
        <p14:creationId xmlns:p14="http://schemas.microsoft.com/office/powerpoint/2010/main" val="3223772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735E41-8FFF-88B8-CCEB-35B82632E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2E9304-F92D-A0D1-5E2A-991566F53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1CB09-E588-F23F-4D4A-55650ED60A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1B228-9F8E-BF4D-AEFD-4BBC91A76CF2}" type="datetimeFigureOut">
              <a:rPr lang="en-US" smtClean="0"/>
              <a:t>5/14/2026</a:t>
            </a:fld>
            <a:endParaRPr lang="en-US"/>
          </a:p>
        </p:txBody>
      </p:sp>
      <p:sp>
        <p:nvSpPr>
          <p:cNvPr id="5" name="Footer Placeholder 4">
            <a:extLst>
              <a:ext uri="{FF2B5EF4-FFF2-40B4-BE49-F238E27FC236}">
                <a16:creationId xmlns:a16="http://schemas.microsoft.com/office/drawing/2014/main" id="{9D2B102F-1B20-BCA0-C3FA-3CE8EE8994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03E01F-8D77-1D99-F4AF-FB0CDB8C0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2B58E-8034-FD49-AE5E-022752A73047}" type="slidenum">
              <a:rPr lang="en-US" smtClean="0"/>
              <a:t>‹#›</a:t>
            </a:fld>
            <a:endParaRPr lang="en-US"/>
          </a:p>
        </p:txBody>
      </p:sp>
    </p:spTree>
    <p:extLst>
      <p:ext uri="{BB962C8B-B14F-4D97-AF65-F5344CB8AC3E}">
        <p14:creationId xmlns:p14="http://schemas.microsoft.com/office/powerpoint/2010/main" val="1701423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CDA8A-BD08-709C-BA9F-DCD426EBF21C}"/>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49"/>
          </a:xfrm>
          <a:prstGeom prst="rect">
            <a:avLst/>
          </a:prstGeom>
        </p:spPr>
      </p:pic>
      <p:sp>
        <p:nvSpPr>
          <p:cNvPr id="2" name="Title 1">
            <a:extLst>
              <a:ext uri="{FF2B5EF4-FFF2-40B4-BE49-F238E27FC236}">
                <a16:creationId xmlns:a16="http://schemas.microsoft.com/office/drawing/2014/main" id="{02317101-BF1C-4618-8E78-7F36FD77B58F}"/>
              </a:ext>
            </a:extLst>
          </p:cNvPr>
          <p:cNvSpPr>
            <a:spLocks noGrp="1"/>
          </p:cNvSpPr>
          <p:nvPr>
            <p:ph type="ctrTitle"/>
          </p:nvPr>
        </p:nvSpPr>
        <p:spPr>
          <a:xfrm>
            <a:off x="2454876" y="4018591"/>
            <a:ext cx="9737124" cy="1574604"/>
          </a:xfrm>
        </p:spPr>
        <p:txBody>
          <a:bodyPr anchor="t">
            <a:noAutofit/>
          </a:bodyPr>
          <a:lstStyle/>
          <a:p>
            <a:r>
              <a:rPr lang="en-US" sz="6600" b="1" dirty="0">
                <a:solidFill>
                  <a:srgbClr val="1708A6"/>
                </a:solidFill>
              </a:rPr>
              <a:t>Queen Street</a:t>
            </a:r>
            <a:br>
              <a:rPr lang="en-US" sz="6600" b="1" dirty="0">
                <a:solidFill>
                  <a:srgbClr val="1708A6"/>
                </a:solidFill>
              </a:rPr>
            </a:br>
            <a:r>
              <a:rPr lang="en-US" sz="4000" b="1">
                <a:solidFill>
                  <a:srgbClr val="1708A6"/>
                </a:solidFill>
              </a:rPr>
              <a:t>Underground Electrical Project</a:t>
            </a:r>
            <a:br>
              <a:rPr lang="en-US" sz="6600" b="1" dirty="0"/>
            </a:br>
            <a:br>
              <a:rPr lang="en-US" sz="6600" dirty="0"/>
            </a:br>
            <a:endParaRPr lang="en-VI" sz="6600" dirty="0">
              <a:solidFill>
                <a:schemeClr val="tx2"/>
              </a:solidFill>
            </a:endParaRPr>
          </a:p>
        </p:txBody>
      </p:sp>
      <p:sp>
        <p:nvSpPr>
          <p:cNvPr id="6" name="TextBox 5">
            <a:extLst>
              <a:ext uri="{FF2B5EF4-FFF2-40B4-BE49-F238E27FC236}">
                <a16:creationId xmlns:a16="http://schemas.microsoft.com/office/drawing/2014/main" id="{72B17337-E03F-685F-5A57-5887E1E75808}"/>
              </a:ext>
            </a:extLst>
          </p:cNvPr>
          <p:cNvSpPr txBox="1"/>
          <p:nvPr/>
        </p:nvSpPr>
        <p:spPr>
          <a:xfrm>
            <a:off x="5203372" y="5736771"/>
            <a:ext cx="424542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solidFill>
                  <a:schemeClr val="accent1">
                    <a:lumMod val="76000"/>
                  </a:schemeClr>
                </a:solidFill>
                <a:ea typeface="Calibri"/>
                <a:cs typeface="Calibri"/>
              </a:rPr>
              <a:t>Christiansted, St. Croix, VI</a:t>
            </a:r>
          </a:p>
        </p:txBody>
      </p:sp>
    </p:spTree>
    <p:extLst>
      <p:ext uri="{BB962C8B-B14F-4D97-AF65-F5344CB8AC3E}">
        <p14:creationId xmlns:p14="http://schemas.microsoft.com/office/powerpoint/2010/main" val="248749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6E32C-28CD-10F8-CC54-BB4439ECC7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18DF42-2046-D761-E84F-A9C5DFA97E65}"/>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50"/>
          </a:xfrm>
          <a:prstGeom prst="rect">
            <a:avLst/>
          </a:prstGeom>
        </p:spPr>
      </p:pic>
      <p:sp>
        <p:nvSpPr>
          <p:cNvPr id="10" name="TextBox 9">
            <a:extLst>
              <a:ext uri="{FF2B5EF4-FFF2-40B4-BE49-F238E27FC236}">
                <a16:creationId xmlns:a16="http://schemas.microsoft.com/office/drawing/2014/main" id="{BD1436DF-FDCB-D438-738D-64BD73F18F37}"/>
              </a:ext>
            </a:extLst>
          </p:cNvPr>
          <p:cNvSpPr txBox="1"/>
          <p:nvPr/>
        </p:nvSpPr>
        <p:spPr>
          <a:xfrm>
            <a:off x="578928" y="819854"/>
            <a:ext cx="11034142" cy="1092607"/>
          </a:xfrm>
          <a:prstGeom prst="rect">
            <a:avLst/>
          </a:prstGeom>
          <a:noFill/>
        </p:spPr>
        <p:txBody>
          <a:bodyPr wrap="square" rtlCol="0">
            <a:spAutoFit/>
          </a:bodyPr>
          <a:lstStyle/>
          <a:p>
            <a:pPr algn="ctr"/>
            <a:r>
              <a:rPr lang="en-US" sz="6500" b="1" dirty="0">
                <a:solidFill>
                  <a:schemeClr val="accent1">
                    <a:lumMod val="50000"/>
                  </a:schemeClr>
                </a:solidFill>
              </a:rPr>
              <a:t>Queen Street</a:t>
            </a:r>
            <a:endParaRPr lang="en-US" sz="6500" b="1" dirty="0">
              <a:solidFill>
                <a:schemeClr val="accent1">
                  <a:lumMod val="75000"/>
                </a:schemeClr>
              </a:solidFill>
            </a:endParaRPr>
          </a:p>
        </p:txBody>
      </p:sp>
      <p:sp>
        <p:nvSpPr>
          <p:cNvPr id="4" name="TextBox 3">
            <a:extLst>
              <a:ext uri="{FF2B5EF4-FFF2-40B4-BE49-F238E27FC236}">
                <a16:creationId xmlns:a16="http://schemas.microsoft.com/office/drawing/2014/main" id="{186119C4-95CB-1DF8-CA15-EFAF2D99B023}"/>
              </a:ext>
            </a:extLst>
          </p:cNvPr>
          <p:cNvSpPr txBox="1"/>
          <p:nvPr/>
        </p:nvSpPr>
        <p:spPr>
          <a:xfrm>
            <a:off x="1388952" y="2732314"/>
            <a:ext cx="9414094" cy="1200329"/>
          </a:xfrm>
          <a:prstGeom prst="rect">
            <a:avLst/>
          </a:prstGeom>
          <a:noFill/>
        </p:spPr>
        <p:txBody>
          <a:bodyPr wrap="square" lIns="91440" tIns="45720" rIns="91440" bIns="45720" rtlCol="0" anchor="t">
            <a:spAutoFit/>
          </a:bodyPr>
          <a:lstStyle/>
          <a:p>
            <a:pPr algn="ctr"/>
            <a:r>
              <a:rPr lang="en-US" sz="7200" b="1" dirty="0">
                <a:solidFill>
                  <a:schemeClr val="accent1">
                    <a:lumMod val="75000"/>
                  </a:schemeClr>
                </a:solidFill>
              </a:rPr>
              <a:t>Questions</a:t>
            </a:r>
            <a:endParaRPr lang="en-VI" sz="7200" dirty="0">
              <a:latin typeface="Amasis MT Pro Light" panose="02040304050005020304" pitchFamily="18" charset="0"/>
            </a:endParaRPr>
          </a:p>
        </p:txBody>
      </p:sp>
    </p:spTree>
    <p:extLst>
      <p:ext uri="{BB962C8B-B14F-4D97-AF65-F5344CB8AC3E}">
        <p14:creationId xmlns:p14="http://schemas.microsoft.com/office/powerpoint/2010/main" val="328091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CDA8A-BD08-709C-BA9F-DCD426EBF21C}"/>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49"/>
          </a:xfrm>
          <a:prstGeom prst="rect">
            <a:avLst/>
          </a:prstGeom>
        </p:spPr>
      </p:pic>
      <p:sp>
        <p:nvSpPr>
          <p:cNvPr id="2" name="TextBox 1">
            <a:extLst>
              <a:ext uri="{FF2B5EF4-FFF2-40B4-BE49-F238E27FC236}">
                <a16:creationId xmlns:a16="http://schemas.microsoft.com/office/drawing/2014/main" id="{AF460AA3-7BF3-7A9B-BF38-C075C16C12A9}"/>
              </a:ext>
            </a:extLst>
          </p:cNvPr>
          <p:cNvSpPr txBox="1"/>
          <p:nvPr/>
        </p:nvSpPr>
        <p:spPr>
          <a:xfrm>
            <a:off x="625642" y="767417"/>
            <a:ext cx="10895798" cy="923330"/>
          </a:xfrm>
          <a:prstGeom prst="rect">
            <a:avLst/>
          </a:prstGeom>
          <a:noFill/>
        </p:spPr>
        <p:txBody>
          <a:bodyPr wrap="square" rtlCol="0">
            <a:spAutoFit/>
          </a:bodyPr>
          <a:lstStyle/>
          <a:p>
            <a:pPr algn="ctr"/>
            <a:r>
              <a:rPr lang="en-US" sz="5400" b="1" dirty="0">
                <a:solidFill>
                  <a:schemeClr val="accent1">
                    <a:lumMod val="50000"/>
                  </a:schemeClr>
                </a:solidFill>
              </a:rPr>
              <a:t>Queen Street: </a:t>
            </a:r>
            <a:r>
              <a:rPr lang="en-US" sz="5400" b="1" dirty="0">
                <a:solidFill>
                  <a:schemeClr val="accent1">
                    <a:lumMod val="75000"/>
                  </a:schemeClr>
                </a:solidFill>
              </a:rPr>
              <a:t>Contact Information</a:t>
            </a:r>
          </a:p>
        </p:txBody>
      </p:sp>
      <p:sp>
        <p:nvSpPr>
          <p:cNvPr id="14" name="Rectangle 13">
            <a:extLst>
              <a:ext uri="{FF2B5EF4-FFF2-40B4-BE49-F238E27FC236}">
                <a16:creationId xmlns:a16="http://schemas.microsoft.com/office/drawing/2014/main" id="{BCD764DF-8534-5A61-8924-4D7AD94BA7F1}"/>
              </a:ext>
            </a:extLst>
          </p:cNvPr>
          <p:cNvSpPr/>
          <p:nvPr/>
        </p:nvSpPr>
        <p:spPr>
          <a:xfrm>
            <a:off x="1904675" y="1708826"/>
            <a:ext cx="8480618" cy="3556338"/>
          </a:xfrm>
          <a:custGeom>
            <a:avLst/>
            <a:gdLst>
              <a:gd name="connsiteX0" fmla="*/ 0 w 8480618"/>
              <a:gd name="connsiteY0" fmla="*/ 0 h 3556338"/>
              <a:gd name="connsiteX1" fmla="*/ 652355 w 8480618"/>
              <a:gd name="connsiteY1" fmla="*/ 0 h 3556338"/>
              <a:gd name="connsiteX2" fmla="*/ 1474323 w 8480618"/>
              <a:gd name="connsiteY2" fmla="*/ 0 h 3556338"/>
              <a:gd name="connsiteX3" fmla="*/ 2041872 w 8480618"/>
              <a:gd name="connsiteY3" fmla="*/ 0 h 3556338"/>
              <a:gd name="connsiteX4" fmla="*/ 2863839 w 8480618"/>
              <a:gd name="connsiteY4" fmla="*/ 0 h 3556338"/>
              <a:gd name="connsiteX5" fmla="*/ 3601001 w 8480618"/>
              <a:gd name="connsiteY5" fmla="*/ 0 h 3556338"/>
              <a:gd name="connsiteX6" fmla="*/ 4338162 w 8480618"/>
              <a:gd name="connsiteY6" fmla="*/ 0 h 3556338"/>
              <a:gd name="connsiteX7" fmla="*/ 4905711 w 8480618"/>
              <a:gd name="connsiteY7" fmla="*/ 0 h 3556338"/>
              <a:gd name="connsiteX8" fmla="*/ 5388454 w 8480618"/>
              <a:gd name="connsiteY8" fmla="*/ 0 h 3556338"/>
              <a:gd name="connsiteX9" fmla="*/ 5786391 w 8480618"/>
              <a:gd name="connsiteY9" fmla="*/ 0 h 3556338"/>
              <a:gd name="connsiteX10" fmla="*/ 6269134 w 8480618"/>
              <a:gd name="connsiteY10" fmla="*/ 0 h 3556338"/>
              <a:gd name="connsiteX11" fmla="*/ 7091101 w 8480618"/>
              <a:gd name="connsiteY11" fmla="*/ 0 h 3556338"/>
              <a:gd name="connsiteX12" fmla="*/ 7743457 w 8480618"/>
              <a:gd name="connsiteY12" fmla="*/ 0 h 3556338"/>
              <a:gd name="connsiteX13" fmla="*/ 8480618 w 8480618"/>
              <a:gd name="connsiteY13" fmla="*/ 0 h 3556338"/>
              <a:gd name="connsiteX14" fmla="*/ 8480618 w 8480618"/>
              <a:gd name="connsiteY14" fmla="*/ 557160 h 3556338"/>
              <a:gd name="connsiteX15" fmla="*/ 8480618 w 8480618"/>
              <a:gd name="connsiteY15" fmla="*/ 1114319 h 3556338"/>
              <a:gd name="connsiteX16" fmla="*/ 8480618 w 8480618"/>
              <a:gd name="connsiteY16" fmla="*/ 1600352 h 3556338"/>
              <a:gd name="connsiteX17" fmla="*/ 8480618 w 8480618"/>
              <a:gd name="connsiteY17" fmla="*/ 2121948 h 3556338"/>
              <a:gd name="connsiteX18" fmla="*/ 8480618 w 8480618"/>
              <a:gd name="connsiteY18" fmla="*/ 2750235 h 3556338"/>
              <a:gd name="connsiteX19" fmla="*/ 8480618 w 8480618"/>
              <a:gd name="connsiteY19" fmla="*/ 3556338 h 3556338"/>
              <a:gd name="connsiteX20" fmla="*/ 7658650 w 8480618"/>
              <a:gd name="connsiteY20" fmla="*/ 3556338 h 3556338"/>
              <a:gd name="connsiteX21" fmla="*/ 7006295 w 8480618"/>
              <a:gd name="connsiteY21" fmla="*/ 3556338 h 3556338"/>
              <a:gd name="connsiteX22" fmla="*/ 6353940 w 8480618"/>
              <a:gd name="connsiteY22" fmla="*/ 3556338 h 3556338"/>
              <a:gd name="connsiteX23" fmla="*/ 5786391 w 8480618"/>
              <a:gd name="connsiteY23" fmla="*/ 3556338 h 3556338"/>
              <a:gd name="connsiteX24" fmla="*/ 5134036 w 8480618"/>
              <a:gd name="connsiteY24" fmla="*/ 3556338 h 3556338"/>
              <a:gd name="connsiteX25" fmla="*/ 4566487 w 8480618"/>
              <a:gd name="connsiteY25" fmla="*/ 3556338 h 3556338"/>
              <a:gd name="connsiteX26" fmla="*/ 3998938 w 8480618"/>
              <a:gd name="connsiteY26" fmla="*/ 3556338 h 3556338"/>
              <a:gd name="connsiteX27" fmla="*/ 3516195 w 8480618"/>
              <a:gd name="connsiteY27" fmla="*/ 3556338 h 3556338"/>
              <a:gd name="connsiteX28" fmla="*/ 2863839 w 8480618"/>
              <a:gd name="connsiteY28" fmla="*/ 3556338 h 3556338"/>
              <a:gd name="connsiteX29" fmla="*/ 2296290 w 8480618"/>
              <a:gd name="connsiteY29" fmla="*/ 3556338 h 3556338"/>
              <a:gd name="connsiteX30" fmla="*/ 1559129 w 8480618"/>
              <a:gd name="connsiteY30" fmla="*/ 3556338 h 3556338"/>
              <a:gd name="connsiteX31" fmla="*/ 1076386 w 8480618"/>
              <a:gd name="connsiteY31" fmla="*/ 3556338 h 3556338"/>
              <a:gd name="connsiteX32" fmla="*/ 593643 w 8480618"/>
              <a:gd name="connsiteY32" fmla="*/ 3556338 h 3556338"/>
              <a:gd name="connsiteX33" fmla="*/ 0 w 8480618"/>
              <a:gd name="connsiteY33" fmla="*/ 3556338 h 3556338"/>
              <a:gd name="connsiteX34" fmla="*/ 0 w 8480618"/>
              <a:gd name="connsiteY34" fmla="*/ 2963615 h 3556338"/>
              <a:gd name="connsiteX35" fmla="*/ 0 w 8480618"/>
              <a:gd name="connsiteY35" fmla="*/ 2335329 h 3556338"/>
              <a:gd name="connsiteX36" fmla="*/ 0 w 8480618"/>
              <a:gd name="connsiteY36" fmla="*/ 1742606 h 3556338"/>
              <a:gd name="connsiteX37" fmla="*/ 0 w 8480618"/>
              <a:gd name="connsiteY37" fmla="*/ 1256573 h 3556338"/>
              <a:gd name="connsiteX38" fmla="*/ 0 w 8480618"/>
              <a:gd name="connsiteY38" fmla="*/ 699413 h 3556338"/>
              <a:gd name="connsiteX39" fmla="*/ 0 w 8480618"/>
              <a:gd name="connsiteY39" fmla="*/ 0 h 355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80618" h="3556338" fill="none" extrusionOk="0">
                <a:moveTo>
                  <a:pt x="0" y="0"/>
                </a:moveTo>
                <a:cubicBezTo>
                  <a:pt x="172668" y="-18721"/>
                  <a:pt x="511529" y="-24882"/>
                  <a:pt x="652355" y="0"/>
                </a:cubicBezTo>
                <a:cubicBezTo>
                  <a:pt x="793182" y="24882"/>
                  <a:pt x="1244569" y="-23267"/>
                  <a:pt x="1474323" y="0"/>
                </a:cubicBezTo>
                <a:cubicBezTo>
                  <a:pt x="1704077" y="23267"/>
                  <a:pt x="1891956" y="-8002"/>
                  <a:pt x="2041872" y="0"/>
                </a:cubicBezTo>
                <a:cubicBezTo>
                  <a:pt x="2191788" y="8002"/>
                  <a:pt x="2638329" y="-2996"/>
                  <a:pt x="2863839" y="0"/>
                </a:cubicBezTo>
                <a:cubicBezTo>
                  <a:pt x="3089349" y="2996"/>
                  <a:pt x="3368321" y="-14227"/>
                  <a:pt x="3601001" y="0"/>
                </a:cubicBezTo>
                <a:cubicBezTo>
                  <a:pt x="3833681" y="14227"/>
                  <a:pt x="4130592" y="-29832"/>
                  <a:pt x="4338162" y="0"/>
                </a:cubicBezTo>
                <a:cubicBezTo>
                  <a:pt x="4545732" y="29832"/>
                  <a:pt x="4761704" y="-11928"/>
                  <a:pt x="4905711" y="0"/>
                </a:cubicBezTo>
                <a:cubicBezTo>
                  <a:pt x="5049718" y="11928"/>
                  <a:pt x="5166655" y="7348"/>
                  <a:pt x="5388454" y="0"/>
                </a:cubicBezTo>
                <a:cubicBezTo>
                  <a:pt x="5610253" y="-7348"/>
                  <a:pt x="5686588" y="-6757"/>
                  <a:pt x="5786391" y="0"/>
                </a:cubicBezTo>
                <a:cubicBezTo>
                  <a:pt x="5886194" y="6757"/>
                  <a:pt x="6065107" y="-12851"/>
                  <a:pt x="6269134" y="0"/>
                </a:cubicBezTo>
                <a:cubicBezTo>
                  <a:pt x="6473161" y="12851"/>
                  <a:pt x="6780838" y="11228"/>
                  <a:pt x="7091101" y="0"/>
                </a:cubicBezTo>
                <a:cubicBezTo>
                  <a:pt x="7401364" y="-11228"/>
                  <a:pt x="7437018" y="-19047"/>
                  <a:pt x="7743457" y="0"/>
                </a:cubicBezTo>
                <a:cubicBezTo>
                  <a:pt x="8049896" y="19047"/>
                  <a:pt x="8208003" y="-25488"/>
                  <a:pt x="8480618" y="0"/>
                </a:cubicBezTo>
                <a:cubicBezTo>
                  <a:pt x="8464375" y="231038"/>
                  <a:pt x="8477811" y="362381"/>
                  <a:pt x="8480618" y="557160"/>
                </a:cubicBezTo>
                <a:cubicBezTo>
                  <a:pt x="8483425" y="751939"/>
                  <a:pt x="8468305" y="902748"/>
                  <a:pt x="8480618" y="1114319"/>
                </a:cubicBezTo>
                <a:cubicBezTo>
                  <a:pt x="8492931" y="1325890"/>
                  <a:pt x="8488390" y="1466857"/>
                  <a:pt x="8480618" y="1600352"/>
                </a:cubicBezTo>
                <a:cubicBezTo>
                  <a:pt x="8472846" y="1733847"/>
                  <a:pt x="8502056" y="1926766"/>
                  <a:pt x="8480618" y="2121948"/>
                </a:cubicBezTo>
                <a:cubicBezTo>
                  <a:pt x="8459180" y="2317130"/>
                  <a:pt x="8480123" y="2536226"/>
                  <a:pt x="8480618" y="2750235"/>
                </a:cubicBezTo>
                <a:cubicBezTo>
                  <a:pt x="8481113" y="2964244"/>
                  <a:pt x="8452985" y="3177057"/>
                  <a:pt x="8480618" y="3556338"/>
                </a:cubicBezTo>
                <a:cubicBezTo>
                  <a:pt x="8127236" y="3577582"/>
                  <a:pt x="7914934" y="3531218"/>
                  <a:pt x="7658650" y="3556338"/>
                </a:cubicBezTo>
                <a:cubicBezTo>
                  <a:pt x="7402366" y="3581458"/>
                  <a:pt x="7230856" y="3546152"/>
                  <a:pt x="7006295" y="3556338"/>
                </a:cubicBezTo>
                <a:cubicBezTo>
                  <a:pt x="6781734" y="3566524"/>
                  <a:pt x="6537153" y="3586160"/>
                  <a:pt x="6353940" y="3556338"/>
                </a:cubicBezTo>
                <a:cubicBezTo>
                  <a:pt x="6170728" y="3526516"/>
                  <a:pt x="5960235" y="3582096"/>
                  <a:pt x="5786391" y="3556338"/>
                </a:cubicBezTo>
                <a:cubicBezTo>
                  <a:pt x="5612547" y="3530580"/>
                  <a:pt x="5384183" y="3571977"/>
                  <a:pt x="5134036" y="3556338"/>
                </a:cubicBezTo>
                <a:cubicBezTo>
                  <a:pt x="4883889" y="3540699"/>
                  <a:pt x="4764071" y="3581832"/>
                  <a:pt x="4566487" y="3556338"/>
                </a:cubicBezTo>
                <a:cubicBezTo>
                  <a:pt x="4368903" y="3530844"/>
                  <a:pt x="4150291" y="3558719"/>
                  <a:pt x="3998938" y="3556338"/>
                </a:cubicBezTo>
                <a:cubicBezTo>
                  <a:pt x="3847585" y="3553957"/>
                  <a:pt x="3685563" y="3553074"/>
                  <a:pt x="3516195" y="3556338"/>
                </a:cubicBezTo>
                <a:cubicBezTo>
                  <a:pt x="3346827" y="3559602"/>
                  <a:pt x="3181672" y="3535938"/>
                  <a:pt x="2863839" y="3556338"/>
                </a:cubicBezTo>
                <a:cubicBezTo>
                  <a:pt x="2546006" y="3576738"/>
                  <a:pt x="2430798" y="3572277"/>
                  <a:pt x="2296290" y="3556338"/>
                </a:cubicBezTo>
                <a:cubicBezTo>
                  <a:pt x="2161782" y="3540399"/>
                  <a:pt x="1744021" y="3563185"/>
                  <a:pt x="1559129" y="3556338"/>
                </a:cubicBezTo>
                <a:cubicBezTo>
                  <a:pt x="1374237" y="3549491"/>
                  <a:pt x="1176403" y="3538611"/>
                  <a:pt x="1076386" y="3556338"/>
                </a:cubicBezTo>
                <a:cubicBezTo>
                  <a:pt x="976369" y="3574065"/>
                  <a:pt x="717418" y="3555557"/>
                  <a:pt x="593643" y="3556338"/>
                </a:cubicBezTo>
                <a:cubicBezTo>
                  <a:pt x="469868" y="3557119"/>
                  <a:pt x="186631" y="3575963"/>
                  <a:pt x="0" y="3556338"/>
                </a:cubicBezTo>
                <a:cubicBezTo>
                  <a:pt x="24372" y="3311229"/>
                  <a:pt x="-28722" y="3176870"/>
                  <a:pt x="0" y="2963615"/>
                </a:cubicBezTo>
                <a:cubicBezTo>
                  <a:pt x="28722" y="2750360"/>
                  <a:pt x="-2610" y="2573966"/>
                  <a:pt x="0" y="2335329"/>
                </a:cubicBezTo>
                <a:cubicBezTo>
                  <a:pt x="2610" y="2096692"/>
                  <a:pt x="10042" y="1863778"/>
                  <a:pt x="0" y="1742606"/>
                </a:cubicBezTo>
                <a:cubicBezTo>
                  <a:pt x="-10042" y="1621434"/>
                  <a:pt x="-3394" y="1389393"/>
                  <a:pt x="0" y="1256573"/>
                </a:cubicBezTo>
                <a:cubicBezTo>
                  <a:pt x="3394" y="1123753"/>
                  <a:pt x="-26128" y="850456"/>
                  <a:pt x="0" y="699413"/>
                </a:cubicBezTo>
                <a:cubicBezTo>
                  <a:pt x="26128" y="548370"/>
                  <a:pt x="33573" y="289605"/>
                  <a:pt x="0" y="0"/>
                </a:cubicBezTo>
                <a:close/>
              </a:path>
              <a:path w="8480618" h="3556338" stroke="0" extrusionOk="0">
                <a:moveTo>
                  <a:pt x="0" y="0"/>
                </a:moveTo>
                <a:cubicBezTo>
                  <a:pt x="315728" y="10962"/>
                  <a:pt x="487376" y="15065"/>
                  <a:pt x="821968" y="0"/>
                </a:cubicBezTo>
                <a:cubicBezTo>
                  <a:pt x="1156560" y="-15065"/>
                  <a:pt x="1301760" y="13924"/>
                  <a:pt x="1643935" y="0"/>
                </a:cubicBezTo>
                <a:cubicBezTo>
                  <a:pt x="1986110" y="-13924"/>
                  <a:pt x="1898602" y="-12623"/>
                  <a:pt x="2041872" y="0"/>
                </a:cubicBezTo>
                <a:cubicBezTo>
                  <a:pt x="2185142" y="12623"/>
                  <a:pt x="2446780" y="27199"/>
                  <a:pt x="2779033" y="0"/>
                </a:cubicBezTo>
                <a:cubicBezTo>
                  <a:pt x="3111286" y="-27199"/>
                  <a:pt x="3106711" y="-20239"/>
                  <a:pt x="3261776" y="0"/>
                </a:cubicBezTo>
                <a:cubicBezTo>
                  <a:pt x="3416841" y="20239"/>
                  <a:pt x="3756658" y="22865"/>
                  <a:pt x="4083744" y="0"/>
                </a:cubicBezTo>
                <a:cubicBezTo>
                  <a:pt x="4410830" y="-22865"/>
                  <a:pt x="4477159" y="-12027"/>
                  <a:pt x="4651293" y="0"/>
                </a:cubicBezTo>
                <a:cubicBezTo>
                  <a:pt x="4825427" y="12027"/>
                  <a:pt x="4915515" y="-8284"/>
                  <a:pt x="5134036" y="0"/>
                </a:cubicBezTo>
                <a:cubicBezTo>
                  <a:pt x="5352557" y="8284"/>
                  <a:pt x="5570632" y="1907"/>
                  <a:pt x="5701585" y="0"/>
                </a:cubicBezTo>
                <a:cubicBezTo>
                  <a:pt x="5832538" y="-1907"/>
                  <a:pt x="6277177" y="19552"/>
                  <a:pt x="6438746" y="0"/>
                </a:cubicBezTo>
                <a:cubicBezTo>
                  <a:pt x="6600315" y="-19552"/>
                  <a:pt x="6876838" y="-8011"/>
                  <a:pt x="7175908" y="0"/>
                </a:cubicBezTo>
                <a:cubicBezTo>
                  <a:pt x="7474978" y="8011"/>
                  <a:pt x="7434104" y="9485"/>
                  <a:pt x="7658650" y="0"/>
                </a:cubicBezTo>
                <a:cubicBezTo>
                  <a:pt x="7883196" y="-9485"/>
                  <a:pt x="8121368" y="16491"/>
                  <a:pt x="8480618" y="0"/>
                </a:cubicBezTo>
                <a:cubicBezTo>
                  <a:pt x="8451168" y="171589"/>
                  <a:pt x="8475655" y="444383"/>
                  <a:pt x="8480618" y="628286"/>
                </a:cubicBezTo>
                <a:cubicBezTo>
                  <a:pt x="8485581" y="812189"/>
                  <a:pt x="8458232" y="961404"/>
                  <a:pt x="8480618" y="1149883"/>
                </a:cubicBezTo>
                <a:cubicBezTo>
                  <a:pt x="8503004" y="1338362"/>
                  <a:pt x="8480266" y="1512319"/>
                  <a:pt x="8480618" y="1742606"/>
                </a:cubicBezTo>
                <a:cubicBezTo>
                  <a:pt x="8480970" y="1972893"/>
                  <a:pt x="8485353" y="2200109"/>
                  <a:pt x="8480618" y="2335329"/>
                </a:cubicBezTo>
                <a:cubicBezTo>
                  <a:pt x="8475883" y="2470549"/>
                  <a:pt x="8493886" y="2718213"/>
                  <a:pt x="8480618" y="2856925"/>
                </a:cubicBezTo>
                <a:cubicBezTo>
                  <a:pt x="8467350" y="2995637"/>
                  <a:pt x="8473483" y="3287906"/>
                  <a:pt x="8480618" y="3556338"/>
                </a:cubicBezTo>
                <a:cubicBezTo>
                  <a:pt x="8353697" y="3545211"/>
                  <a:pt x="8249048" y="3573022"/>
                  <a:pt x="8082681" y="3556338"/>
                </a:cubicBezTo>
                <a:cubicBezTo>
                  <a:pt x="7916314" y="3539654"/>
                  <a:pt x="7656760" y="3573083"/>
                  <a:pt x="7345520" y="3556338"/>
                </a:cubicBezTo>
                <a:cubicBezTo>
                  <a:pt x="7034280" y="3539593"/>
                  <a:pt x="7069670" y="3557461"/>
                  <a:pt x="6947583" y="3556338"/>
                </a:cubicBezTo>
                <a:cubicBezTo>
                  <a:pt x="6825496" y="3555215"/>
                  <a:pt x="6592150" y="3535211"/>
                  <a:pt x="6295228" y="3556338"/>
                </a:cubicBezTo>
                <a:cubicBezTo>
                  <a:pt x="5998306" y="3577465"/>
                  <a:pt x="5792432" y="3563333"/>
                  <a:pt x="5642873" y="3556338"/>
                </a:cubicBezTo>
                <a:cubicBezTo>
                  <a:pt x="5493315" y="3549343"/>
                  <a:pt x="5261222" y="3543444"/>
                  <a:pt x="4905711" y="3556338"/>
                </a:cubicBezTo>
                <a:cubicBezTo>
                  <a:pt x="4550200" y="3569232"/>
                  <a:pt x="4459297" y="3561615"/>
                  <a:pt x="4168550" y="3556338"/>
                </a:cubicBezTo>
                <a:cubicBezTo>
                  <a:pt x="3877803" y="3551061"/>
                  <a:pt x="3926812" y="3575293"/>
                  <a:pt x="3685807" y="3556338"/>
                </a:cubicBezTo>
                <a:cubicBezTo>
                  <a:pt x="3444802" y="3537383"/>
                  <a:pt x="3140685" y="3591172"/>
                  <a:pt x="2863839" y="3556338"/>
                </a:cubicBezTo>
                <a:cubicBezTo>
                  <a:pt x="2586993" y="3521504"/>
                  <a:pt x="2368008" y="3566982"/>
                  <a:pt x="2126678" y="3556338"/>
                </a:cubicBezTo>
                <a:cubicBezTo>
                  <a:pt x="1885348" y="3545694"/>
                  <a:pt x="1543599" y="3579650"/>
                  <a:pt x="1304710" y="3556338"/>
                </a:cubicBezTo>
                <a:cubicBezTo>
                  <a:pt x="1065821" y="3533026"/>
                  <a:pt x="465914" y="3608781"/>
                  <a:pt x="0" y="3556338"/>
                </a:cubicBezTo>
                <a:cubicBezTo>
                  <a:pt x="514" y="3387322"/>
                  <a:pt x="5394" y="3217065"/>
                  <a:pt x="0" y="3034742"/>
                </a:cubicBezTo>
                <a:cubicBezTo>
                  <a:pt x="-5394" y="2852419"/>
                  <a:pt x="12905" y="2625905"/>
                  <a:pt x="0" y="2406455"/>
                </a:cubicBezTo>
                <a:cubicBezTo>
                  <a:pt x="-12905" y="2187005"/>
                  <a:pt x="-15695" y="2059049"/>
                  <a:pt x="0" y="1849296"/>
                </a:cubicBezTo>
                <a:cubicBezTo>
                  <a:pt x="15695" y="1639543"/>
                  <a:pt x="23962" y="1476374"/>
                  <a:pt x="0" y="1363263"/>
                </a:cubicBezTo>
                <a:cubicBezTo>
                  <a:pt x="-23962" y="1250152"/>
                  <a:pt x="16637" y="942018"/>
                  <a:pt x="0" y="770540"/>
                </a:cubicBezTo>
                <a:cubicBezTo>
                  <a:pt x="-16637" y="599062"/>
                  <a:pt x="-10095" y="29517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96699123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I" dirty="0"/>
          </a:p>
        </p:txBody>
      </p:sp>
      <p:pic>
        <p:nvPicPr>
          <p:cNvPr id="6" name="Graphic 5" descr="Telephone with solid fill">
            <a:extLst>
              <a:ext uri="{FF2B5EF4-FFF2-40B4-BE49-F238E27FC236}">
                <a16:creationId xmlns:a16="http://schemas.microsoft.com/office/drawing/2014/main" id="{CB37DAD8-02F4-47DA-07FB-D933C7C22C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6910" y="1853196"/>
            <a:ext cx="638176" cy="638176"/>
          </a:xfrm>
          <a:prstGeom prst="rect">
            <a:avLst/>
          </a:prstGeom>
        </p:spPr>
      </p:pic>
      <p:sp>
        <p:nvSpPr>
          <p:cNvPr id="7" name="TextBox 6">
            <a:extLst>
              <a:ext uri="{FF2B5EF4-FFF2-40B4-BE49-F238E27FC236}">
                <a16:creationId xmlns:a16="http://schemas.microsoft.com/office/drawing/2014/main" id="{79AD651B-BAD1-B1B3-37F9-B945D8879F91}"/>
              </a:ext>
            </a:extLst>
          </p:cNvPr>
          <p:cNvSpPr txBox="1"/>
          <p:nvPr/>
        </p:nvSpPr>
        <p:spPr>
          <a:xfrm>
            <a:off x="2089732" y="2324922"/>
            <a:ext cx="8012533" cy="646331"/>
          </a:xfrm>
          <a:prstGeom prst="rect">
            <a:avLst/>
          </a:prstGeom>
          <a:noFill/>
        </p:spPr>
        <p:txBody>
          <a:bodyPr wrap="square" lIns="91440" tIns="45720" rIns="91440" bIns="45720" rtlCol="0" anchor="t">
            <a:spAutoFit/>
          </a:bodyPr>
          <a:lstStyle/>
          <a:p>
            <a:pPr algn="ctr"/>
            <a:r>
              <a:rPr lang="en-US" sz="3600" dirty="0"/>
              <a:t>340-626-4651</a:t>
            </a:r>
            <a:endParaRPr lang="en-US" sz="3600" dirty="0">
              <a:ea typeface="Calibri"/>
              <a:cs typeface="Calibri"/>
            </a:endParaRPr>
          </a:p>
        </p:txBody>
      </p:sp>
      <p:pic>
        <p:nvPicPr>
          <p:cNvPr id="9" name="Graphic 8" descr="Email with solid fill">
            <a:extLst>
              <a:ext uri="{FF2B5EF4-FFF2-40B4-BE49-F238E27FC236}">
                <a16:creationId xmlns:a16="http://schemas.microsoft.com/office/drawing/2014/main" id="{84492C5C-56F8-317B-7A5A-E09C0AC0B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0680" y="2961273"/>
            <a:ext cx="525722" cy="525722"/>
          </a:xfrm>
          <a:prstGeom prst="rect">
            <a:avLst/>
          </a:prstGeom>
        </p:spPr>
      </p:pic>
      <p:sp>
        <p:nvSpPr>
          <p:cNvPr id="10" name="TextBox 9">
            <a:extLst>
              <a:ext uri="{FF2B5EF4-FFF2-40B4-BE49-F238E27FC236}">
                <a16:creationId xmlns:a16="http://schemas.microsoft.com/office/drawing/2014/main" id="{83721B87-98EA-53A4-F111-DA80EB8F1039}"/>
              </a:ext>
            </a:extLst>
          </p:cNvPr>
          <p:cNvSpPr txBox="1"/>
          <p:nvPr/>
        </p:nvSpPr>
        <p:spPr>
          <a:xfrm>
            <a:off x="2067274" y="3425515"/>
            <a:ext cx="8012533" cy="646331"/>
          </a:xfrm>
          <a:prstGeom prst="rect">
            <a:avLst/>
          </a:prstGeom>
          <a:noFill/>
        </p:spPr>
        <p:txBody>
          <a:bodyPr wrap="square" lIns="91440" tIns="45720" rIns="91440" bIns="45720" rtlCol="0" anchor="t">
            <a:spAutoFit/>
          </a:bodyPr>
          <a:lstStyle/>
          <a:p>
            <a:pPr algn="ctr"/>
            <a:r>
              <a:rPr lang="en-US" sz="3600" dirty="0"/>
              <a:t>communications@viwapa.vi</a:t>
            </a:r>
            <a:endParaRPr lang="en-US" sz="3600" dirty="0">
              <a:ea typeface="Calibri"/>
              <a:cs typeface="Calibri"/>
            </a:endParaRPr>
          </a:p>
        </p:txBody>
      </p:sp>
      <p:pic>
        <p:nvPicPr>
          <p:cNvPr id="12" name="Graphic 11" descr="Internet with solid fill">
            <a:extLst>
              <a:ext uri="{FF2B5EF4-FFF2-40B4-BE49-F238E27FC236}">
                <a16:creationId xmlns:a16="http://schemas.microsoft.com/office/drawing/2014/main" id="{C172B285-CACF-73D4-ABF7-8C5CD61A66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8962" y="3939886"/>
            <a:ext cx="676124" cy="676124"/>
          </a:xfrm>
          <a:prstGeom prst="rect">
            <a:avLst/>
          </a:prstGeom>
        </p:spPr>
      </p:pic>
      <p:sp>
        <p:nvSpPr>
          <p:cNvPr id="13" name="TextBox 12">
            <a:extLst>
              <a:ext uri="{FF2B5EF4-FFF2-40B4-BE49-F238E27FC236}">
                <a16:creationId xmlns:a16="http://schemas.microsoft.com/office/drawing/2014/main" id="{50148332-9750-0AD7-610E-1A90E55EC591}"/>
              </a:ext>
            </a:extLst>
          </p:cNvPr>
          <p:cNvSpPr txBox="1"/>
          <p:nvPr/>
        </p:nvSpPr>
        <p:spPr>
          <a:xfrm>
            <a:off x="1904675" y="4484126"/>
            <a:ext cx="8579276" cy="584775"/>
          </a:xfrm>
          <a:prstGeom prst="rect">
            <a:avLst/>
          </a:prstGeom>
          <a:noFill/>
        </p:spPr>
        <p:txBody>
          <a:bodyPr wrap="square" lIns="91440" tIns="45720" rIns="91440" bIns="45720" rtlCol="0" anchor="t">
            <a:spAutoFit/>
          </a:bodyPr>
          <a:lstStyle/>
          <a:p>
            <a:pPr algn="ctr"/>
            <a:r>
              <a:rPr lang="en-US" sz="3200" dirty="0"/>
              <a:t>www.viwapa.vi/news-information/press-releases</a:t>
            </a:r>
            <a:endParaRPr lang="en-VI" sz="3200" dirty="0"/>
          </a:p>
        </p:txBody>
      </p:sp>
      <p:pic>
        <p:nvPicPr>
          <p:cNvPr id="18" name="Picture 17">
            <a:extLst>
              <a:ext uri="{FF2B5EF4-FFF2-40B4-BE49-F238E27FC236}">
                <a16:creationId xmlns:a16="http://schemas.microsoft.com/office/drawing/2014/main" id="{B7789755-3AC7-42A8-AF49-3CD9C6071F0C}"/>
              </a:ext>
            </a:extLst>
          </p:cNvPr>
          <p:cNvPicPr>
            <a:picLocks noChangeAspect="1"/>
          </p:cNvPicPr>
          <p:nvPr/>
        </p:nvPicPr>
        <p:blipFill>
          <a:blip r:embed="rId10"/>
          <a:srcRect t="27343"/>
          <a:stretch>
            <a:fillRect/>
          </a:stretch>
        </p:blipFill>
        <p:spPr>
          <a:xfrm>
            <a:off x="6838936" y="5466260"/>
            <a:ext cx="4753638" cy="761367"/>
          </a:xfrm>
          <a:prstGeom prst="rect">
            <a:avLst/>
          </a:prstGeom>
        </p:spPr>
      </p:pic>
    </p:spTree>
    <p:extLst>
      <p:ext uri="{BB962C8B-B14F-4D97-AF65-F5344CB8AC3E}">
        <p14:creationId xmlns:p14="http://schemas.microsoft.com/office/powerpoint/2010/main" val="1242366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B9E44-180F-6E5C-E7E8-FC6FBBB5C99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05C464-BC14-ED3F-FCEE-70B9D0BC2C0D}"/>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49"/>
          </a:xfrm>
          <a:prstGeom prst="rect">
            <a:avLst/>
          </a:prstGeom>
        </p:spPr>
      </p:pic>
      <p:sp>
        <p:nvSpPr>
          <p:cNvPr id="3" name="TextBox 2">
            <a:extLst>
              <a:ext uri="{FF2B5EF4-FFF2-40B4-BE49-F238E27FC236}">
                <a16:creationId xmlns:a16="http://schemas.microsoft.com/office/drawing/2014/main" id="{17959E5A-DDF8-5673-7213-A5B5D6C60520}"/>
              </a:ext>
            </a:extLst>
          </p:cNvPr>
          <p:cNvSpPr txBox="1"/>
          <p:nvPr/>
        </p:nvSpPr>
        <p:spPr>
          <a:xfrm>
            <a:off x="1070918" y="1838244"/>
            <a:ext cx="8180173" cy="552459"/>
          </a:xfrm>
          <a:prstGeom prst="rect">
            <a:avLst/>
          </a:prstGeom>
          <a:noFill/>
        </p:spPr>
        <p:txBody>
          <a:bodyPr wrap="square">
            <a:spAutoFit/>
          </a:bodyPr>
          <a:lstStyle/>
          <a:p>
            <a:pPr marL="49149" defTabSz="786384">
              <a:lnSpc>
                <a:spcPct val="170000"/>
              </a:lnSpc>
              <a:spcAft>
                <a:spcPts val="516"/>
              </a:spcAft>
            </a:pPr>
            <a:endParaRPr lang="en-US" sz="2000" b="1" dirty="0"/>
          </a:p>
        </p:txBody>
      </p:sp>
      <p:sp>
        <p:nvSpPr>
          <p:cNvPr id="2" name="TextBox 1">
            <a:extLst>
              <a:ext uri="{FF2B5EF4-FFF2-40B4-BE49-F238E27FC236}">
                <a16:creationId xmlns:a16="http://schemas.microsoft.com/office/drawing/2014/main" id="{6D096339-9547-2CEA-F1A5-80738C81AF44}"/>
              </a:ext>
            </a:extLst>
          </p:cNvPr>
          <p:cNvSpPr txBox="1"/>
          <p:nvPr/>
        </p:nvSpPr>
        <p:spPr>
          <a:xfrm>
            <a:off x="1627482" y="781657"/>
            <a:ext cx="8784625" cy="938719"/>
          </a:xfrm>
          <a:prstGeom prst="rect">
            <a:avLst/>
          </a:prstGeom>
          <a:noFill/>
        </p:spPr>
        <p:txBody>
          <a:bodyPr wrap="square" lIns="91440" tIns="45720" rIns="91440" bIns="45720" rtlCol="0" anchor="t">
            <a:spAutoFit/>
          </a:bodyPr>
          <a:lstStyle/>
          <a:p>
            <a:pPr algn="ctr"/>
            <a:r>
              <a:rPr lang="en-US" sz="5500" b="1" dirty="0">
                <a:solidFill>
                  <a:schemeClr val="accent1">
                    <a:lumMod val="75000"/>
                  </a:schemeClr>
                </a:solidFill>
              </a:rPr>
              <a:t>$50 Credit Available</a:t>
            </a:r>
          </a:p>
        </p:txBody>
      </p:sp>
      <p:sp>
        <p:nvSpPr>
          <p:cNvPr id="7" name="TextBox 6">
            <a:extLst>
              <a:ext uri="{FF2B5EF4-FFF2-40B4-BE49-F238E27FC236}">
                <a16:creationId xmlns:a16="http://schemas.microsoft.com/office/drawing/2014/main" id="{B9397B30-37E9-61B0-7430-27DB62114183}"/>
              </a:ext>
            </a:extLst>
          </p:cNvPr>
          <p:cNvSpPr txBox="1"/>
          <p:nvPr/>
        </p:nvSpPr>
        <p:spPr>
          <a:xfrm>
            <a:off x="1442085" y="2038273"/>
            <a:ext cx="4796751" cy="3323987"/>
          </a:xfrm>
          <a:prstGeom prst="rect">
            <a:avLst/>
          </a:prstGeom>
          <a:noFill/>
          <a:ln w="9525">
            <a:solidFill>
              <a:schemeClr val="tx1"/>
            </a:solidFill>
          </a:ln>
        </p:spPr>
        <p:txBody>
          <a:bodyPr wrap="square" rtlCol="0">
            <a:spAutoFit/>
          </a:bodyPr>
          <a:lstStyle/>
          <a:p>
            <a:pPr algn="just"/>
            <a:r>
              <a:rPr lang="en-US" sz="3000" dirty="0">
                <a:latin typeface="Amasis MT Pro Light" panose="02040304050005020304" pitchFamily="18" charset="0"/>
              </a:rPr>
              <a:t>Seeking 80 water customers to enroll in the </a:t>
            </a:r>
            <a:r>
              <a:rPr lang="en-US" sz="3000" b="1" dirty="0">
                <a:latin typeface="Amasis MT Pro Light" panose="02040304050005020304" pitchFamily="18" charset="0"/>
              </a:rPr>
              <a:t>FREE Lead and Copper testing </a:t>
            </a:r>
            <a:r>
              <a:rPr lang="en-US" sz="3000" dirty="0">
                <a:latin typeface="Amasis MT Pro Light" panose="02040304050005020304" pitchFamily="18" charset="0"/>
              </a:rPr>
              <a:t>through May 31, 2026. Customers who complete testing will receive a </a:t>
            </a:r>
            <a:r>
              <a:rPr lang="en-US" sz="3000" b="1" dirty="0">
                <a:latin typeface="Amasis MT Pro Light" panose="02040304050005020304" pitchFamily="18" charset="0"/>
              </a:rPr>
              <a:t>$50 credit </a:t>
            </a:r>
            <a:r>
              <a:rPr lang="en-US" sz="3000" dirty="0">
                <a:latin typeface="Amasis MT Pro Light" panose="02040304050005020304" pitchFamily="18" charset="0"/>
              </a:rPr>
              <a:t>on their water account! </a:t>
            </a:r>
            <a:endParaRPr lang="en-US" dirty="0">
              <a:latin typeface="Amasis MT Pro Light" panose="02040304050005020304" pitchFamily="18" charset="0"/>
            </a:endParaRPr>
          </a:p>
        </p:txBody>
      </p:sp>
      <p:sp>
        <p:nvSpPr>
          <p:cNvPr id="4" name="TextBox 3">
            <a:extLst>
              <a:ext uri="{FF2B5EF4-FFF2-40B4-BE49-F238E27FC236}">
                <a16:creationId xmlns:a16="http://schemas.microsoft.com/office/drawing/2014/main" id="{9DB8EEC5-FD28-377A-BB0E-27FEFAB9C62F}"/>
              </a:ext>
            </a:extLst>
          </p:cNvPr>
          <p:cNvSpPr txBox="1"/>
          <p:nvPr/>
        </p:nvSpPr>
        <p:spPr>
          <a:xfrm>
            <a:off x="1442084" y="5628584"/>
            <a:ext cx="4796751" cy="523220"/>
          </a:xfrm>
          <a:prstGeom prst="rect">
            <a:avLst/>
          </a:prstGeom>
          <a:noFill/>
        </p:spPr>
        <p:txBody>
          <a:bodyPr wrap="square" rtlCol="0">
            <a:spAutoFit/>
          </a:bodyPr>
          <a:lstStyle/>
          <a:p>
            <a:r>
              <a:rPr lang="en-US" sz="2800" dirty="0">
                <a:highlight>
                  <a:srgbClr val="FFFF00"/>
                </a:highlight>
              </a:rPr>
              <a:t>*St. Croix water customers only</a:t>
            </a:r>
            <a:endParaRPr lang="en-VI" sz="2800" dirty="0">
              <a:highlight>
                <a:srgbClr val="FFFF00"/>
              </a:highlight>
            </a:endParaRPr>
          </a:p>
        </p:txBody>
      </p:sp>
      <p:pic>
        <p:nvPicPr>
          <p:cNvPr id="11" name="Picture 10">
            <a:extLst>
              <a:ext uri="{FF2B5EF4-FFF2-40B4-BE49-F238E27FC236}">
                <a16:creationId xmlns:a16="http://schemas.microsoft.com/office/drawing/2014/main" id="{762A50BC-1817-6CB8-FA03-1E7B07BD808B}"/>
              </a:ext>
            </a:extLst>
          </p:cNvPr>
          <p:cNvPicPr>
            <a:picLocks noChangeAspect="1"/>
          </p:cNvPicPr>
          <p:nvPr/>
        </p:nvPicPr>
        <p:blipFill>
          <a:blip r:embed="rId4"/>
          <a:stretch>
            <a:fillRect/>
          </a:stretch>
        </p:blipFill>
        <p:spPr>
          <a:xfrm>
            <a:off x="7669325" y="3429000"/>
            <a:ext cx="2700298" cy="2421681"/>
          </a:xfrm>
          <a:prstGeom prst="rect">
            <a:avLst/>
          </a:prstGeom>
        </p:spPr>
      </p:pic>
      <p:sp>
        <p:nvSpPr>
          <p:cNvPr id="8" name="TextBox 7">
            <a:extLst>
              <a:ext uri="{FF2B5EF4-FFF2-40B4-BE49-F238E27FC236}">
                <a16:creationId xmlns:a16="http://schemas.microsoft.com/office/drawing/2014/main" id="{9263595E-EFA6-23E1-B7FB-CF429313E6B7}"/>
              </a:ext>
            </a:extLst>
          </p:cNvPr>
          <p:cNvSpPr txBox="1"/>
          <p:nvPr/>
        </p:nvSpPr>
        <p:spPr>
          <a:xfrm>
            <a:off x="7062616" y="1957992"/>
            <a:ext cx="3910346" cy="1446550"/>
          </a:xfrm>
          <a:prstGeom prst="rect">
            <a:avLst/>
          </a:prstGeom>
          <a:noFill/>
        </p:spPr>
        <p:txBody>
          <a:bodyPr wrap="square">
            <a:spAutoFit/>
          </a:bodyPr>
          <a:lstStyle/>
          <a:p>
            <a:pPr algn="ctr"/>
            <a:r>
              <a:rPr lang="en-US" sz="4400" b="1" dirty="0">
                <a:latin typeface="Amasis MT Pro Light" panose="02040304050005020304" pitchFamily="18" charset="0"/>
              </a:rPr>
              <a:t>For Survey, Scan QR Code:</a:t>
            </a:r>
          </a:p>
        </p:txBody>
      </p:sp>
    </p:spTree>
    <p:extLst>
      <p:ext uri="{BB962C8B-B14F-4D97-AF65-F5344CB8AC3E}">
        <p14:creationId xmlns:p14="http://schemas.microsoft.com/office/powerpoint/2010/main" val="19353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CDA8A-BD08-709C-BA9F-DCD426EBF21C}"/>
              </a:ext>
            </a:extLst>
          </p:cNvPr>
          <p:cNvPicPr>
            <a:picLocks noGrp="1" noRot="1" noChangeAspect="1" noMove="1" noResize="1" noEditPoints="1" noAdjustHandles="1" noChangeArrowheads="1" noChangeShapeType="1" noCrop="1"/>
          </p:cNvPicPr>
          <p:nvPr/>
        </p:nvPicPr>
        <p:blipFill>
          <a:blip r:embed="rId2"/>
          <a:srcRect/>
          <a:stretch/>
        </p:blipFill>
        <p:spPr>
          <a:xfrm>
            <a:off x="1" y="0"/>
            <a:ext cx="12191997" cy="6865150"/>
          </a:xfrm>
          <a:prstGeom prst="rect">
            <a:avLst/>
          </a:prstGeom>
        </p:spPr>
      </p:pic>
      <p:pic>
        <p:nvPicPr>
          <p:cNvPr id="2" name="Picture 1">
            <a:extLst>
              <a:ext uri="{FF2B5EF4-FFF2-40B4-BE49-F238E27FC236}">
                <a16:creationId xmlns:a16="http://schemas.microsoft.com/office/drawing/2014/main" id="{DEB757C6-2566-2BC9-647E-133CFC3F9E04}"/>
              </a:ext>
            </a:extLst>
          </p:cNvPr>
          <p:cNvPicPr>
            <a:picLocks noChangeAspect="1"/>
          </p:cNvPicPr>
          <p:nvPr/>
        </p:nvPicPr>
        <p:blipFill>
          <a:blip r:embed="rId3"/>
          <a:stretch>
            <a:fillRect/>
          </a:stretch>
        </p:blipFill>
        <p:spPr>
          <a:xfrm>
            <a:off x="3550699" y="1417145"/>
            <a:ext cx="5090601" cy="4023709"/>
          </a:xfrm>
          <a:prstGeom prst="rect">
            <a:avLst/>
          </a:prstGeom>
        </p:spPr>
      </p:pic>
    </p:spTree>
    <p:extLst>
      <p:ext uri="{BB962C8B-B14F-4D97-AF65-F5344CB8AC3E}">
        <p14:creationId xmlns:p14="http://schemas.microsoft.com/office/powerpoint/2010/main" val="308411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DF277-CDF2-B5BB-35B6-1641F6F6BF4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BA0A00B-E0B4-23F6-5479-6E2574873327}"/>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50"/>
          </a:xfrm>
          <a:prstGeom prst="rect">
            <a:avLst/>
          </a:prstGeom>
        </p:spPr>
      </p:pic>
      <p:sp>
        <p:nvSpPr>
          <p:cNvPr id="10" name="TextBox 9">
            <a:extLst>
              <a:ext uri="{FF2B5EF4-FFF2-40B4-BE49-F238E27FC236}">
                <a16:creationId xmlns:a16="http://schemas.microsoft.com/office/drawing/2014/main" id="{64C45367-9471-3A35-0A7E-CD971958D771}"/>
              </a:ext>
            </a:extLst>
          </p:cNvPr>
          <p:cNvSpPr txBox="1"/>
          <p:nvPr/>
        </p:nvSpPr>
        <p:spPr>
          <a:xfrm>
            <a:off x="363875" y="650653"/>
            <a:ext cx="11464248" cy="830997"/>
          </a:xfrm>
          <a:prstGeom prst="rect">
            <a:avLst/>
          </a:prstGeom>
          <a:noFill/>
        </p:spPr>
        <p:txBody>
          <a:bodyPr wrap="square" rtlCol="0">
            <a:spAutoFit/>
          </a:bodyPr>
          <a:lstStyle/>
          <a:p>
            <a:pPr algn="ctr"/>
            <a:r>
              <a:rPr lang="en-US" sz="4600" b="1" dirty="0">
                <a:solidFill>
                  <a:schemeClr val="accent1">
                    <a:lumMod val="50000"/>
                  </a:schemeClr>
                </a:solidFill>
              </a:rPr>
              <a:t>Queen Street: </a:t>
            </a:r>
            <a:r>
              <a:rPr lang="en-US" sz="4600" b="1" dirty="0">
                <a:solidFill>
                  <a:schemeClr val="accent1">
                    <a:lumMod val="75000"/>
                  </a:schemeClr>
                </a:solidFill>
              </a:rPr>
              <a:t>Underground Impact/Funding</a:t>
            </a:r>
          </a:p>
        </p:txBody>
      </p:sp>
      <p:sp>
        <p:nvSpPr>
          <p:cNvPr id="2" name="TextBox 1">
            <a:extLst>
              <a:ext uri="{FF2B5EF4-FFF2-40B4-BE49-F238E27FC236}">
                <a16:creationId xmlns:a16="http://schemas.microsoft.com/office/drawing/2014/main" id="{2CE6F528-AE6B-0D41-939F-6AD3147A8541}"/>
              </a:ext>
            </a:extLst>
          </p:cNvPr>
          <p:cNvSpPr txBox="1"/>
          <p:nvPr/>
        </p:nvSpPr>
        <p:spPr>
          <a:xfrm>
            <a:off x="1511638" y="1491825"/>
            <a:ext cx="5632111" cy="4405180"/>
          </a:xfrm>
          <a:custGeom>
            <a:avLst/>
            <a:gdLst>
              <a:gd name="connsiteX0" fmla="*/ 0 w 5632111"/>
              <a:gd name="connsiteY0" fmla="*/ 0 h 4405180"/>
              <a:gd name="connsiteX1" fmla="*/ 506890 w 5632111"/>
              <a:gd name="connsiteY1" fmla="*/ 0 h 4405180"/>
              <a:gd name="connsiteX2" fmla="*/ 901138 w 5632111"/>
              <a:gd name="connsiteY2" fmla="*/ 0 h 4405180"/>
              <a:gd name="connsiteX3" fmla="*/ 1464349 w 5632111"/>
              <a:gd name="connsiteY3" fmla="*/ 0 h 4405180"/>
              <a:gd name="connsiteX4" fmla="*/ 2083881 w 5632111"/>
              <a:gd name="connsiteY4" fmla="*/ 0 h 4405180"/>
              <a:gd name="connsiteX5" fmla="*/ 2759734 w 5632111"/>
              <a:gd name="connsiteY5" fmla="*/ 0 h 4405180"/>
              <a:gd name="connsiteX6" fmla="*/ 3379267 w 5632111"/>
              <a:gd name="connsiteY6" fmla="*/ 0 h 4405180"/>
              <a:gd name="connsiteX7" fmla="*/ 4055120 w 5632111"/>
              <a:gd name="connsiteY7" fmla="*/ 0 h 4405180"/>
              <a:gd name="connsiteX8" fmla="*/ 4449368 w 5632111"/>
              <a:gd name="connsiteY8" fmla="*/ 0 h 4405180"/>
              <a:gd name="connsiteX9" fmla="*/ 4843615 w 5632111"/>
              <a:gd name="connsiteY9" fmla="*/ 0 h 4405180"/>
              <a:gd name="connsiteX10" fmla="*/ 5632111 w 5632111"/>
              <a:gd name="connsiteY10" fmla="*/ 0 h 4405180"/>
              <a:gd name="connsiteX11" fmla="*/ 5632111 w 5632111"/>
              <a:gd name="connsiteY11" fmla="*/ 638751 h 4405180"/>
              <a:gd name="connsiteX12" fmla="*/ 5632111 w 5632111"/>
              <a:gd name="connsiteY12" fmla="*/ 1277502 h 4405180"/>
              <a:gd name="connsiteX13" fmla="*/ 5632111 w 5632111"/>
              <a:gd name="connsiteY13" fmla="*/ 1916253 h 4405180"/>
              <a:gd name="connsiteX14" fmla="*/ 5632111 w 5632111"/>
              <a:gd name="connsiteY14" fmla="*/ 2422849 h 4405180"/>
              <a:gd name="connsiteX15" fmla="*/ 5632111 w 5632111"/>
              <a:gd name="connsiteY15" fmla="*/ 3061600 h 4405180"/>
              <a:gd name="connsiteX16" fmla="*/ 5632111 w 5632111"/>
              <a:gd name="connsiteY16" fmla="*/ 3700351 h 4405180"/>
              <a:gd name="connsiteX17" fmla="*/ 5632111 w 5632111"/>
              <a:gd name="connsiteY17" fmla="*/ 4405180 h 4405180"/>
              <a:gd name="connsiteX18" fmla="*/ 4956258 w 5632111"/>
              <a:gd name="connsiteY18" fmla="*/ 4405180 h 4405180"/>
              <a:gd name="connsiteX19" fmla="*/ 4336725 w 5632111"/>
              <a:gd name="connsiteY19" fmla="*/ 4405180 h 4405180"/>
              <a:gd name="connsiteX20" fmla="*/ 3942478 w 5632111"/>
              <a:gd name="connsiteY20" fmla="*/ 4405180 h 4405180"/>
              <a:gd name="connsiteX21" fmla="*/ 3435588 w 5632111"/>
              <a:gd name="connsiteY21" fmla="*/ 4405180 h 4405180"/>
              <a:gd name="connsiteX22" fmla="*/ 2872377 w 5632111"/>
              <a:gd name="connsiteY22" fmla="*/ 4405180 h 4405180"/>
              <a:gd name="connsiteX23" fmla="*/ 2309166 w 5632111"/>
              <a:gd name="connsiteY23" fmla="*/ 4405180 h 4405180"/>
              <a:gd name="connsiteX24" fmla="*/ 1802276 w 5632111"/>
              <a:gd name="connsiteY24" fmla="*/ 4405180 h 4405180"/>
              <a:gd name="connsiteX25" fmla="*/ 1182743 w 5632111"/>
              <a:gd name="connsiteY25" fmla="*/ 4405180 h 4405180"/>
              <a:gd name="connsiteX26" fmla="*/ 563211 w 5632111"/>
              <a:gd name="connsiteY26" fmla="*/ 4405180 h 4405180"/>
              <a:gd name="connsiteX27" fmla="*/ 0 w 5632111"/>
              <a:gd name="connsiteY27" fmla="*/ 4405180 h 4405180"/>
              <a:gd name="connsiteX28" fmla="*/ 0 w 5632111"/>
              <a:gd name="connsiteY28" fmla="*/ 3898584 h 4405180"/>
              <a:gd name="connsiteX29" fmla="*/ 0 w 5632111"/>
              <a:gd name="connsiteY29" fmla="*/ 3436040 h 4405180"/>
              <a:gd name="connsiteX30" fmla="*/ 0 w 5632111"/>
              <a:gd name="connsiteY30" fmla="*/ 2929445 h 4405180"/>
              <a:gd name="connsiteX31" fmla="*/ 0 w 5632111"/>
              <a:gd name="connsiteY31" fmla="*/ 2334745 h 4405180"/>
              <a:gd name="connsiteX32" fmla="*/ 0 w 5632111"/>
              <a:gd name="connsiteY32" fmla="*/ 1916253 h 4405180"/>
              <a:gd name="connsiteX33" fmla="*/ 0 w 5632111"/>
              <a:gd name="connsiteY33" fmla="*/ 1453709 h 4405180"/>
              <a:gd name="connsiteX34" fmla="*/ 0 w 5632111"/>
              <a:gd name="connsiteY34" fmla="*/ 814958 h 4405180"/>
              <a:gd name="connsiteX35" fmla="*/ 0 w 5632111"/>
              <a:gd name="connsiteY35" fmla="*/ 0 h 440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32111" h="4405180" fill="none" extrusionOk="0">
                <a:moveTo>
                  <a:pt x="0" y="0"/>
                </a:moveTo>
                <a:cubicBezTo>
                  <a:pt x="137770" y="-6642"/>
                  <a:pt x="265359" y="32032"/>
                  <a:pt x="506890" y="0"/>
                </a:cubicBezTo>
                <a:cubicBezTo>
                  <a:pt x="748421" y="-32032"/>
                  <a:pt x="720243" y="46397"/>
                  <a:pt x="901138" y="0"/>
                </a:cubicBezTo>
                <a:cubicBezTo>
                  <a:pt x="1082033" y="-46397"/>
                  <a:pt x="1314508" y="232"/>
                  <a:pt x="1464349" y="0"/>
                </a:cubicBezTo>
                <a:cubicBezTo>
                  <a:pt x="1614190" y="-232"/>
                  <a:pt x="1943671" y="14309"/>
                  <a:pt x="2083881" y="0"/>
                </a:cubicBezTo>
                <a:cubicBezTo>
                  <a:pt x="2224091" y="-14309"/>
                  <a:pt x="2524228" y="31161"/>
                  <a:pt x="2759734" y="0"/>
                </a:cubicBezTo>
                <a:cubicBezTo>
                  <a:pt x="2995240" y="-31161"/>
                  <a:pt x="3234063" y="11959"/>
                  <a:pt x="3379267" y="0"/>
                </a:cubicBezTo>
                <a:cubicBezTo>
                  <a:pt x="3524471" y="-11959"/>
                  <a:pt x="3883477" y="12771"/>
                  <a:pt x="4055120" y="0"/>
                </a:cubicBezTo>
                <a:cubicBezTo>
                  <a:pt x="4226763" y="-12771"/>
                  <a:pt x="4312767" y="13340"/>
                  <a:pt x="4449368" y="0"/>
                </a:cubicBezTo>
                <a:cubicBezTo>
                  <a:pt x="4585969" y="-13340"/>
                  <a:pt x="4653448" y="8375"/>
                  <a:pt x="4843615" y="0"/>
                </a:cubicBezTo>
                <a:cubicBezTo>
                  <a:pt x="5033782" y="-8375"/>
                  <a:pt x="5434644" y="45619"/>
                  <a:pt x="5632111" y="0"/>
                </a:cubicBezTo>
                <a:cubicBezTo>
                  <a:pt x="5692347" y="205452"/>
                  <a:pt x="5602681" y="332664"/>
                  <a:pt x="5632111" y="638751"/>
                </a:cubicBezTo>
                <a:cubicBezTo>
                  <a:pt x="5661541" y="944838"/>
                  <a:pt x="5604628" y="1081609"/>
                  <a:pt x="5632111" y="1277502"/>
                </a:cubicBezTo>
                <a:cubicBezTo>
                  <a:pt x="5659594" y="1473395"/>
                  <a:pt x="5562692" y="1673339"/>
                  <a:pt x="5632111" y="1916253"/>
                </a:cubicBezTo>
                <a:cubicBezTo>
                  <a:pt x="5701530" y="2159167"/>
                  <a:pt x="5586837" y="2279762"/>
                  <a:pt x="5632111" y="2422849"/>
                </a:cubicBezTo>
                <a:cubicBezTo>
                  <a:pt x="5677385" y="2565936"/>
                  <a:pt x="5577173" y="2788805"/>
                  <a:pt x="5632111" y="3061600"/>
                </a:cubicBezTo>
                <a:cubicBezTo>
                  <a:pt x="5687049" y="3334395"/>
                  <a:pt x="5570999" y="3534798"/>
                  <a:pt x="5632111" y="3700351"/>
                </a:cubicBezTo>
                <a:cubicBezTo>
                  <a:pt x="5693223" y="3865904"/>
                  <a:pt x="5589438" y="4232476"/>
                  <a:pt x="5632111" y="4405180"/>
                </a:cubicBezTo>
                <a:cubicBezTo>
                  <a:pt x="5326831" y="4416134"/>
                  <a:pt x="5138951" y="4383140"/>
                  <a:pt x="4956258" y="4405180"/>
                </a:cubicBezTo>
                <a:cubicBezTo>
                  <a:pt x="4773565" y="4427220"/>
                  <a:pt x="4480788" y="4381260"/>
                  <a:pt x="4336725" y="4405180"/>
                </a:cubicBezTo>
                <a:cubicBezTo>
                  <a:pt x="4192662" y="4429100"/>
                  <a:pt x="4123313" y="4373139"/>
                  <a:pt x="3942478" y="4405180"/>
                </a:cubicBezTo>
                <a:cubicBezTo>
                  <a:pt x="3761643" y="4437221"/>
                  <a:pt x="3590310" y="4381507"/>
                  <a:pt x="3435588" y="4405180"/>
                </a:cubicBezTo>
                <a:cubicBezTo>
                  <a:pt x="3280866" y="4428853"/>
                  <a:pt x="2990694" y="4360540"/>
                  <a:pt x="2872377" y="4405180"/>
                </a:cubicBezTo>
                <a:cubicBezTo>
                  <a:pt x="2754060" y="4449820"/>
                  <a:pt x="2471104" y="4362423"/>
                  <a:pt x="2309166" y="4405180"/>
                </a:cubicBezTo>
                <a:cubicBezTo>
                  <a:pt x="2147228" y="4447937"/>
                  <a:pt x="2012168" y="4377465"/>
                  <a:pt x="1802276" y="4405180"/>
                </a:cubicBezTo>
                <a:cubicBezTo>
                  <a:pt x="1592384" y="4432895"/>
                  <a:pt x="1363998" y="4340812"/>
                  <a:pt x="1182743" y="4405180"/>
                </a:cubicBezTo>
                <a:cubicBezTo>
                  <a:pt x="1001488" y="4469548"/>
                  <a:pt x="789357" y="4356399"/>
                  <a:pt x="563211" y="4405180"/>
                </a:cubicBezTo>
                <a:cubicBezTo>
                  <a:pt x="337065" y="4453961"/>
                  <a:pt x="186665" y="4371813"/>
                  <a:pt x="0" y="4405180"/>
                </a:cubicBezTo>
                <a:cubicBezTo>
                  <a:pt x="-18723" y="4181980"/>
                  <a:pt x="34175" y="4143668"/>
                  <a:pt x="0" y="3898584"/>
                </a:cubicBezTo>
                <a:cubicBezTo>
                  <a:pt x="-34175" y="3653500"/>
                  <a:pt x="40876" y="3655194"/>
                  <a:pt x="0" y="3436040"/>
                </a:cubicBezTo>
                <a:cubicBezTo>
                  <a:pt x="-40876" y="3216886"/>
                  <a:pt x="28561" y="3108045"/>
                  <a:pt x="0" y="2929445"/>
                </a:cubicBezTo>
                <a:cubicBezTo>
                  <a:pt x="-28561" y="2750846"/>
                  <a:pt x="29810" y="2579441"/>
                  <a:pt x="0" y="2334745"/>
                </a:cubicBezTo>
                <a:cubicBezTo>
                  <a:pt x="-29810" y="2090049"/>
                  <a:pt x="4943" y="2016433"/>
                  <a:pt x="0" y="1916253"/>
                </a:cubicBezTo>
                <a:cubicBezTo>
                  <a:pt x="-4943" y="1816073"/>
                  <a:pt x="39004" y="1622929"/>
                  <a:pt x="0" y="1453709"/>
                </a:cubicBezTo>
                <a:cubicBezTo>
                  <a:pt x="-39004" y="1284489"/>
                  <a:pt x="61341" y="982789"/>
                  <a:pt x="0" y="814958"/>
                </a:cubicBezTo>
                <a:cubicBezTo>
                  <a:pt x="-61341" y="647127"/>
                  <a:pt x="78586" y="370925"/>
                  <a:pt x="0" y="0"/>
                </a:cubicBezTo>
                <a:close/>
              </a:path>
              <a:path w="5632111" h="4405180" stroke="0" extrusionOk="0">
                <a:moveTo>
                  <a:pt x="0" y="0"/>
                </a:moveTo>
                <a:cubicBezTo>
                  <a:pt x="209803" y="-53486"/>
                  <a:pt x="461249" y="58372"/>
                  <a:pt x="619532" y="0"/>
                </a:cubicBezTo>
                <a:cubicBezTo>
                  <a:pt x="777815" y="-58372"/>
                  <a:pt x="957865" y="52090"/>
                  <a:pt x="1239064" y="0"/>
                </a:cubicBezTo>
                <a:cubicBezTo>
                  <a:pt x="1520263" y="-52090"/>
                  <a:pt x="1517995" y="5276"/>
                  <a:pt x="1689633" y="0"/>
                </a:cubicBezTo>
                <a:cubicBezTo>
                  <a:pt x="1861271" y="-5276"/>
                  <a:pt x="2038168" y="40212"/>
                  <a:pt x="2365487" y="0"/>
                </a:cubicBezTo>
                <a:cubicBezTo>
                  <a:pt x="2692806" y="-40212"/>
                  <a:pt x="2644941" y="37197"/>
                  <a:pt x="2759734" y="0"/>
                </a:cubicBezTo>
                <a:cubicBezTo>
                  <a:pt x="2874527" y="-37197"/>
                  <a:pt x="3150973" y="20944"/>
                  <a:pt x="3379267" y="0"/>
                </a:cubicBezTo>
                <a:cubicBezTo>
                  <a:pt x="3607561" y="-20944"/>
                  <a:pt x="3671220" y="21748"/>
                  <a:pt x="3942478" y="0"/>
                </a:cubicBezTo>
                <a:cubicBezTo>
                  <a:pt x="4213736" y="-21748"/>
                  <a:pt x="4458876" y="49766"/>
                  <a:pt x="4618331" y="0"/>
                </a:cubicBezTo>
                <a:cubicBezTo>
                  <a:pt x="4777786" y="-49766"/>
                  <a:pt x="5355124" y="92236"/>
                  <a:pt x="5632111" y="0"/>
                </a:cubicBezTo>
                <a:cubicBezTo>
                  <a:pt x="5638652" y="140635"/>
                  <a:pt x="5609063" y="332463"/>
                  <a:pt x="5632111" y="462544"/>
                </a:cubicBezTo>
                <a:cubicBezTo>
                  <a:pt x="5655159" y="592625"/>
                  <a:pt x="5604247" y="890095"/>
                  <a:pt x="5632111" y="1057243"/>
                </a:cubicBezTo>
                <a:cubicBezTo>
                  <a:pt x="5659975" y="1224391"/>
                  <a:pt x="5589265" y="1336773"/>
                  <a:pt x="5632111" y="1519787"/>
                </a:cubicBezTo>
                <a:cubicBezTo>
                  <a:pt x="5674957" y="1702801"/>
                  <a:pt x="5622604" y="1896008"/>
                  <a:pt x="5632111" y="2114486"/>
                </a:cubicBezTo>
                <a:cubicBezTo>
                  <a:pt x="5641618" y="2332964"/>
                  <a:pt x="5610344" y="2504696"/>
                  <a:pt x="5632111" y="2621082"/>
                </a:cubicBezTo>
                <a:cubicBezTo>
                  <a:pt x="5653878" y="2737468"/>
                  <a:pt x="5613075" y="2993226"/>
                  <a:pt x="5632111" y="3171730"/>
                </a:cubicBezTo>
                <a:cubicBezTo>
                  <a:pt x="5651147" y="3350234"/>
                  <a:pt x="5596468" y="3487047"/>
                  <a:pt x="5632111" y="3590222"/>
                </a:cubicBezTo>
                <a:cubicBezTo>
                  <a:pt x="5667754" y="3693397"/>
                  <a:pt x="5606973" y="4136243"/>
                  <a:pt x="5632111" y="4405180"/>
                </a:cubicBezTo>
                <a:cubicBezTo>
                  <a:pt x="5353486" y="4436600"/>
                  <a:pt x="5227090" y="4363412"/>
                  <a:pt x="5012579" y="4405180"/>
                </a:cubicBezTo>
                <a:cubicBezTo>
                  <a:pt x="4798068" y="4446948"/>
                  <a:pt x="4778971" y="4390354"/>
                  <a:pt x="4562010" y="4405180"/>
                </a:cubicBezTo>
                <a:cubicBezTo>
                  <a:pt x="4345049" y="4420006"/>
                  <a:pt x="4245936" y="4356437"/>
                  <a:pt x="4111441" y="4405180"/>
                </a:cubicBezTo>
                <a:cubicBezTo>
                  <a:pt x="3976946" y="4453923"/>
                  <a:pt x="3764519" y="4381564"/>
                  <a:pt x="3548230" y="4405180"/>
                </a:cubicBezTo>
                <a:cubicBezTo>
                  <a:pt x="3331941" y="4428796"/>
                  <a:pt x="3211712" y="4398135"/>
                  <a:pt x="2985019" y="4405180"/>
                </a:cubicBezTo>
                <a:cubicBezTo>
                  <a:pt x="2758326" y="4412225"/>
                  <a:pt x="2557630" y="4337096"/>
                  <a:pt x="2309166" y="4405180"/>
                </a:cubicBezTo>
                <a:cubicBezTo>
                  <a:pt x="2060702" y="4473264"/>
                  <a:pt x="2033776" y="4393583"/>
                  <a:pt x="1914918" y="4405180"/>
                </a:cubicBezTo>
                <a:cubicBezTo>
                  <a:pt x="1796060" y="4416777"/>
                  <a:pt x="1554408" y="4390705"/>
                  <a:pt x="1408028" y="4405180"/>
                </a:cubicBezTo>
                <a:cubicBezTo>
                  <a:pt x="1261648" y="4419655"/>
                  <a:pt x="1079394" y="4363949"/>
                  <a:pt x="844817" y="4405180"/>
                </a:cubicBezTo>
                <a:cubicBezTo>
                  <a:pt x="610240" y="4446411"/>
                  <a:pt x="417711" y="4318040"/>
                  <a:pt x="0" y="4405180"/>
                </a:cubicBezTo>
                <a:cubicBezTo>
                  <a:pt x="-49259" y="4095374"/>
                  <a:pt x="75742" y="4004955"/>
                  <a:pt x="0" y="3766429"/>
                </a:cubicBezTo>
                <a:cubicBezTo>
                  <a:pt x="-75742" y="3527903"/>
                  <a:pt x="18362" y="3384601"/>
                  <a:pt x="0" y="3259833"/>
                </a:cubicBezTo>
                <a:cubicBezTo>
                  <a:pt x="-18362" y="3135065"/>
                  <a:pt x="30359" y="2900970"/>
                  <a:pt x="0" y="2797289"/>
                </a:cubicBezTo>
                <a:cubicBezTo>
                  <a:pt x="-30359" y="2693608"/>
                  <a:pt x="12317" y="2362945"/>
                  <a:pt x="0" y="2246642"/>
                </a:cubicBezTo>
                <a:cubicBezTo>
                  <a:pt x="-12317" y="2130339"/>
                  <a:pt x="9517" y="1755024"/>
                  <a:pt x="0" y="1607891"/>
                </a:cubicBezTo>
                <a:cubicBezTo>
                  <a:pt x="-9517" y="1460758"/>
                  <a:pt x="55611" y="1329368"/>
                  <a:pt x="0" y="1101295"/>
                </a:cubicBezTo>
                <a:cubicBezTo>
                  <a:pt x="-55611" y="873222"/>
                  <a:pt x="9374" y="634020"/>
                  <a:pt x="0" y="506596"/>
                </a:cubicBezTo>
                <a:cubicBezTo>
                  <a:pt x="-9374" y="379172"/>
                  <a:pt x="38009" y="234176"/>
                  <a:pt x="0" y="0"/>
                </a:cubicBezTo>
                <a:close/>
              </a:path>
            </a:pathLst>
          </a:custGeom>
          <a:solidFill>
            <a:schemeClr val="accent4">
              <a:lumMod val="20000"/>
              <a:lumOff val="80000"/>
            </a:schemeClr>
          </a:solidFill>
          <a:ln w="19050">
            <a:solidFill>
              <a:schemeClr val="tx1"/>
            </a:solidFill>
            <a:extLst>
              <a:ext uri="{C807C97D-BFC1-408E-A445-0C87EB9F89A2}">
                <ask:lineSketchStyleProps xmlns:ask="http://schemas.microsoft.com/office/drawing/2018/sketchyshapes" sd="530955243">
                  <a:prstGeom prst="rect">
                    <a:avLst/>
                  </a:prstGeom>
                  <ask:type>
                    <ask:lineSketchScribble/>
                  </ask:type>
                </ask:lineSketchStyleProps>
              </a:ext>
            </a:extLst>
          </a:ln>
        </p:spPr>
        <p:txBody>
          <a:bodyPr wrap="square" lIns="91440" tIns="45720" rIns="91440" bIns="45720" rtlCol="0" anchor="t">
            <a:spAutoFit/>
          </a:bodyPr>
          <a:lstStyle/>
          <a:p>
            <a:pPr algn="ctr">
              <a:lnSpc>
                <a:spcPct val="107000"/>
              </a:lnSpc>
              <a:spcAft>
                <a:spcPts val="800"/>
              </a:spcAft>
            </a:pPr>
            <a:endParaRPr lang="en-US" sz="1100" b="1" u="sng" kern="100" dirty="0">
              <a:latin typeface="Amasis MT Pro Light" panose="020403040500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b="1" u="sng" kern="100" dirty="0">
                <a:latin typeface="Amasis MT Pro Light" panose="02040304050005020304" pitchFamily="18" charset="0"/>
                <a:ea typeface="Calibri" panose="020F0502020204030204" pitchFamily="34" charset="0"/>
                <a:cs typeface="Times New Roman" panose="02020603050405020304" pitchFamily="18" charset="0"/>
              </a:rPr>
              <a:t>Underground Benefits</a:t>
            </a:r>
          </a:p>
          <a:p>
            <a:pPr lvl="0" algn="ctr">
              <a:lnSpc>
                <a:spcPct val="107000"/>
              </a:lnSpc>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System durability/reliability</a:t>
            </a:r>
            <a:endParaRPr lang="en-VI" sz="2400" kern="100" dirty="0">
              <a:latin typeface="Amasis MT Pro Light" panose="02040304050005020304" pitchFamily="18" charset="0"/>
              <a:ea typeface="Calibri" panose="020F0502020204030204" pitchFamily="34" charset="0"/>
              <a:cs typeface="Times New Roman" panose="02020603050405020304" pitchFamily="18" charset="0"/>
            </a:endParaRPr>
          </a:p>
          <a:p>
            <a:pPr lvl="0" algn="ctr">
              <a:lnSpc>
                <a:spcPct val="107000"/>
              </a:lnSpc>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Aesthetics</a:t>
            </a:r>
            <a:endParaRPr lang="en-VI" sz="2400" kern="100" dirty="0">
              <a:latin typeface="Amasis MT Pro Light" panose="02040304050005020304" pitchFamily="18" charset="0"/>
              <a:ea typeface="Calibri" panose="020F0502020204030204" pitchFamily="34" charset="0"/>
              <a:cs typeface="Times New Roman" panose="02020603050405020304" pitchFamily="18" charset="0"/>
            </a:endParaRPr>
          </a:p>
          <a:p>
            <a:pPr lvl="0" algn="ctr">
              <a:lnSpc>
                <a:spcPct val="107000"/>
              </a:lnSpc>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Reduced maintenance</a:t>
            </a:r>
            <a:endParaRPr lang="en-VI" sz="2400" kern="100" dirty="0">
              <a:latin typeface="Amasis MT Pro Light" panose="02040304050005020304" pitchFamily="18" charset="0"/>
              <a:ea typeface="Calibri" panose="020F0502020204030204" pitchFamily="34" charset="0"/>
              <a:cs typeface="Times New Roman" panose="02020603050405020304" pitchFamily="18" charset="0"/>
            </a:endParaRPr>
          </a:p>
          <a:p>
            <a:pPr lvl="0" algn="ctr">
              <a:lnSpc>
                <a:spcPct val="107000"/>
              </a:lnSpc>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Civilian/wildlife safety </a:t>
            </a:r>
            <a:endParaRPr lang="en-VI" sz="2400" kern="100" dirty="0">
              <a:latin typeface="Amasis MT Pro Light" panose="02040304050005020304" pitchFamily="18" charset="0"/>
              <a:ea typeface="Calibri" panose="020F0502020204030204" pitchFamily="34" charset="0"/>
              <a:cs typeface="Times New Roman" panose="02020603050405020304" pitchFamily="18" charset="0"/>
            </a:endParaRPr>
          </a:p>
          <a:p>
            <a:pPr lvl="0" algn="ctr">
              <a:lnSpc>
                <a:spcPct val="107000"/>
              </a:lnSpc>
            </a:pPr>
            <a:r>
              <a:rPr lang="en-US" sz="2400" i="1" kern="100" dirty="0">
                <a:latin typeface="Amasis MT Pro Light"/>
                <a:ea typeface="Calibri"/>
                <a:cs typeface="Times New Roman"/>
              </a:rPr>
              <a:t>Environmental Benefits (post construction)</a:t>
            </a:r>
            <a:r>
              <a:rPr lang="en-US" sz="2400" b="1" kern="100" dirty="0">
                <a:latin typeface="Amasis MT Pro Light"/>
                <a:ea typeface="Calibri"/>
                <a:cs typeface="Times New Roman"/>
              </a:rPr>
              <a:t> </a:t>
            </a:r>
            <a:endParaRPr lang="en-VI" sz="2400" b="1" kern="100" dirty="0">
              <a:latin typeface="Amasis MT Pro Light"/>
              <a:ea typeface="Calibri"/>
              <a:cs typeface="Times New Roman"/>
            </a:endParaRPr>
          </a:p>
          <a:p>
            <a:pPr marL="742950" lvl="1" indent="-285750" algn="ctr">
              <a:lnSpc>
                <a:spcPct val="107000"/>
              </a:lnSpc>
              <a:buFont typeface="Arial" panose="020B0604020202020204" pitchFamily="34" charset="0"/>
              <a:buChar char="•"/>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Less repairs/emissions</a:t>
            </a:r>
            <a:endParaRPr lang="en-VI" sz="2400" kern="100" dirty="0">
              <a:latin typeface="Amasis MT Pro Light" panose="02040304050005020304" pitchFamily="18" charset="0"/>
              <a:ea typeface="Calibri" panose="020F0502020204030204" pitchFamily="34" charset="0"/>
              <a:cs typeface="Times New Roman" panose="02020603050405020304" pitchFamily="18" charset="0"/>
            </a:endParaRPr>
          </a:p>
          <a:p>
            <a:pPr marL="742950" lvl="1" indent="-285750" algn="ctr">
              <a:lnSpc>
                <a:spcPct val="107000"/>
              </a:lnSpc>
              <a:buFont typeface="Arial" panose="020B0604020202020204" pitchFamily="34" charset="0"/>
              <a:buChar char="•"/>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Less congestion within area</a:t>
            </a:r>
            <a:endParaRPr lang="en-VI" sz="2400" kern="100" dirty="0">
              <a:latin typeface="Amasis MT Pro Light" panose="02040304050005020304" pitchFamily="18" charset="0"/>
              <a:ea typeface="Calibri" panose="020F0502020204030204" pitchFamily="34" charset="0"/>
              <a:cs typeface="Times New Roman" panose="02020603050405020304" pitchFamily="18" charset="0"/>
            </a:endParaRPr>
          </a:p>
          <a:p>
            <a:pPr lvl="0" algn="ctr">
              <a:lnSpc>
                <a:spcPct val="107000"/>
              </a:lnSpc>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Fewer disruptions </a:t>
            </a:r>
            <a:endParaRPr lang="en-VI" sz="2400" kern="100" dirty="0">
              <a:latin typeface="Amasis MT Pro Light" panose="02040304050005020304" pitchFamily="18" charset="0"/>
              <a:ea typeface="Calibri" panose="020F0502020204030204" pitchFamily="34" charset="0"/>
              <a:cs typeface="Times New Roman" panose="02020603050405020304" pitchFamily="18" charset="0"/>
            </a:endParaRPr>
          </a:p>
          <a:p>
            <a:pPr lvl="0" algn="ctr">
              <a:lnSpc>
                <a:spcPct val="107000"/>
              </a:lnSpc>
              <a:spcAft>
                <a:spcPts val="800"/>
              </a:spcAft>
            </a:pPr>
            <a:r>
              <a:rPr lang="en-US" sz="2400" kern="100" dirty="0">
                <a:latin typeface="Amasis MT Pro Light" panose="02040304050005020304" pitchFamily="18" charset="0"/>
                <a:ea typeface="Calibri" panose="020F0502020204030204" pitchFamily="34" charset="0"/>
                <a:cs typeface="Times New Roman" panose="02020603050405020304" pitchFamily="18" charset="0"/>
              </a:rPr>
              <a:t>Minimized customer push back </a:t>
            </a:r>
          </a:p>
        </p:txBody>
      </p:sp>
      <p:sp>
        <p:nvSpPr>
          <p:cNvPr id="4" name="TextBox 3">
            <a:extLst>
              <a:ext uri="{FF2B5EF4-FFF2-40B4-BE49-F238E27FC236}">
                <a16:creationId xmlns:a16="http://schemas.microsoft.com/office/drawing/2014/main" id="{6E358218-9498-A34F-4580-32B0F2444096}"/>
              </a:ext>
            </a:extLst>
          </p:cNvPr>
          <p:cNvSpPr txBox="1"/>
          <p:nvPr/>
        </p:nvSpPr>
        <p:spPr>
          <a:xfrm>
            <a:off x="7469204" y="2870965"/>
            <a:ext cx="4032985" cy="2862322"/>
          </a:xfrm>
          <a:prstGeom prst="rect">
            <a:avLst/>
          </a:prstGeom>
          <a:noFill/>
        </p:spPr>
        <p:txBody>
          <a:bodyPr wrap="square" rtlCol="0">
            <a:spAutoFit/>
          </a:bodyPr>
          <a:lstStyle/>
          <a:p>
            <a:pPr algn="ctr"/>
            <a:r>
              <a:rPr lang="en-US" sz="3600" dirty="0">
                <a:latin typeface="Amasis MT Pro Light" panose="02040304050005020304" pitchFamily="18" charset="0"/>
              </a:rPr>
              <a:t>This is a FEMA funded project, which means it is paid for by the federal government.</a:t>
            </a:r>
            <a:endParaRPr lang="en-VI" sz="3600" dirty="0">
              <a:latin typeface="Amasis MT Pro Light" panose="02040304050005020304" pitchFamily="18" charset="0"/>
            </a:endParaRPr>
          </a:p>
        </p:txBody>
      </p:sp>
      <p:pic>
        <p:nvPicPr>
          <p:cNvPr id="7" name="Graphic 6" descr="Money with solid fill">
            <a:extLst>
              <a:ext uri="{FF2B5EF4-FFF2-40B4-BE49-F238E27FC236}">
                <a16:creationId xmlns:a16="http://schemas.microsoft.com/office/drawing/2014/main" id="{6CC04840-F937-3306-B880-63A40FBD76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5386" y="1779410"/>
            <a:ext cx="1362380" cy="1175379"/>
          </a:xfrm>
          <a:prstGeom prst="rect">
            <a:avLst/>
          </a:prstGeom>
        </p:spPr>
      </p:pic>
      <p:sp>
        <p:nvSpPr>
          <p:cNvPr id="8" name="Flowchart: Connector 7">
            <a:extLst>
              <a:ext uri="{FF2B5EF4-FFF2-40B4-BE49-F238E27FC236}">
                <a16:creationId xmlns:a16="http://schemas.microsoft.com/office/drawing/2014/main" id="{2ABEA2CA-05A1-F486-266D-05E961EF5074}"/>
              </a:ext>
            </a:extLst>
          </p:cNvPr>
          <p:cNvSpPr/>
          <p:nvPr/>
        </p:nvSpPr>
        <p:spPr>
          <a:xfrm>
            <a:off x="4236923" y="1633345"/>
            <a:ext cx="181539" cy="146065"/>
          </a:xfrm>
          <a:prstGeom prst="flowChartConnector">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I"/>
          </a:p>
        </p:txBody>
      </p:sp>
    </p:spTree>
    <p:extLst>
      <p:ext uri="{BB962C8B-B14F-4D97-AF65-F5344CB8AC3E}">
        <p14:creationId xmlns:p14="http://schemas.microsoft.com/office/powerpoint/2010/main" val="3193917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E2DA-4C0F-29D4-D6A9-359BD84B90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615423-9CA9-D7B6-B3C5-C9AD70ABD9F1}"/>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50"/>
          </a:xfrm>
          <a:prstGeom prst="rect">
            <a:avLst/>
          </a:prstGeom>
        </p:spPr>
      </p:pic>
      <p:sp>
        <p:nvSpPr>
          <p:cNvPr id="10" name="TextBox 9">
            <a:extLst>
              <a:ext uri="{FF2B5EF4-FFF2-40B4-BE49-F238E27FC236}">
                <a16:creationId xmlns:a16="http://schemas.microsoft.com/office/drawing/2014/main" id="{6B31AA29-3753-7475-94AA-FEB7A419593F}"/>
              </a:ext>
            </a:extLst>
          </p:cNvPr>
          <p:cNvSpPr txBox="1"/>
          <p:nvPr/>
        </p:nvSpPr>
        <p:spPr>
          <a:xfrm>
            <a:off x="363875" y="650653"/>
            <a:ext cx="11464248" cy="923330"/>
          </a:xfrm>
          <a:prstGeom prst="rect">
            <a:avLst/>
          </a:prstGeom>
          <a:noFill/>
        </p:spPr>
        <p:txBody>
          <a:bodyPr wrap="square" rtlCol="0">
            <a:spAutoFit/>
          </a:bodyPr>
          <a:lstStyle/>
          <a:p>
            <a:pPr algn="ctr"/>
            <a:r>
              <a:rPr lang="en-US" sz="5400" b="1" dirty="0">
                <a:solidFill>
                  <a:schemeClr val="accent1">
                    <a:lumMod val="50000"/>
                  </a:schemeClr>
                </a:solidFill>
              </a:rPr>
              <a:t>Queen Street: </a:t>
            </a:r>
            <a:r>
              <a:rPr lang="en-US" sz="5400" b="1" dirty="0">
                <a:solidFill>
                  <a:schemeClr val="accent1">
                    <a:lumMod val="75000"/>
                  </a:schemeClr>
                </a:solidFill>
              </a:rPr>
              <a:t>FEMA Requirements</a:t>
            </a:r>
          </a:p>
        </p:txBody>
      </p:sp>
      <p:sp>
        <p:nvSpPr>
          <p:cNvPr id="4" name="TextBox 3">
            <a:extLst>
              <a:ext uri="{FF2B5EF4-FFF2-40B4-BE49-F238E27FC236}">
                <a16:creationId xmlns:a16="http://schemas.microsoft.com/office/drawing/2014/main" id="{C4830FE4-0702-968D-D6BE-0C5519666039}"/>
              </a:ext>
            </a:extLst>
          </p:cNvPr>
          <p:cNvSpPr txBox="1"/>
          <p:nvPr/>
        </p:nvSpPr>
        <p:spPr>
          <a:xfrm>
            <a:off x="2583031" y="1715689"/>
            <a:ext cx="7025935" cy="4306993"/>
          </a:xfrm>
          <a:prstGeom prst="rect">
            <a:avLst/>
          </a:prstGeom>
          <a:noFill/>
        </p:spPr>
        <p:txBody>
          <a:bodyPr wrap="square" rtlCol="0">
            <a:spAutoFit/>
          </a:bodyPr>
          <a:lstStyle/>
          <a:p>
            <a:pPr lvl="0" algn="ctr"/>
            <a:r>
              <a:rPr lang="en-US" sz="3000" b="1" u="sng" dirty="0">
                <a:latin typeface="Amasis MT Pro Light" panose="02040304050005020304" pitchFamily="18" charset="0"/>
              </a:rPr>
              <a:t>Core Requirements</a:t>
            </a:r>
          </a:p>
          <a:p>
            <a:pPr lvl="0"/>
            <a:endParaRPr lang="en-US" b="1" u="sng" dirty="0">
              <a:latin typeface="Amasis MT Pro Light" panose="02040304050005020304" pitchFamily="18" charset="0"/>
            </a:endParaRPr>
          </a:p>
          <a:p>
            <a:pPr marL="285750" lvl="0" indent="-285750" algn="ctr">
              <a:buFont typeface="Arial" panose="020B0604020202020204" pitchFamily="34" charset="0"/>
              <a:buChar char="•"/>
            </a:pPr>
            <a:r>
              <a:rPr lang="en-US" sz="3000" dirty="0">
                <a:latin typeface="Amasis MT Pro Light" panose="02040304050005020304" pitchFamily="18" charset="0"/>
              </a:rPr>
              <a:t>Procurement Standards</a:t>
            </a:r>
            <a:endParaRPr lang="en-VI" sz="3000" dirty="0">
              <a:latin typeface="Amasis MT Pro Light" panose="02040304050005020304" pitchFamily="18" charset="0"/>
            </a:endParaRPr>
          </a:p>
          <a:p>
            <a:pPr marL="285750" lvl="0" indent="-285750" algn="ctr">
              <a:buFont typeface="Arial" panose="020B0604020202020204" pitchFamily="34" charset="0"/>
              <a:buChar char="•"/>
            </a:pPr>
            <a:r>
              <a:rPr lang="en-US" sz="3000" dirty="0">
                <a:latin typeface="Amasis MT Pro Light" panose="02040304050005020304" pitchFamily="18" charset="0"/>
              </a:rPr>
              <a:t>Buy America</a:t>
            </a:r>
            <a:endParaRPr lang="en-VI" sz="3000" dirty="0">
              <a:latin typeface="Amasis MT Pro Light" panose="02040304050005020304" pitchFamily="18" charset="0"/>
            </a:endParaRPr>
          </a:p>
          <a:p>
            <a:pPr marL="285750" lvl="0" indent="-285750" algn="ctr">
              <a:buFont typeface="Arial" panose="020B0604020202020204" pitchFamily="34" charset="0"/>
              <a:buChar char="•"/>
            </a:pPr>
            <a:r>
              <a:rPr lang="en-US" sz="3000" dirty="0">
                <a:latin typeface="Amasis MT Pro Light" panose="02040304050005020304" pitchFamily="18" charset="0"/>
              </a:rPr>
              <a:t>Financial &amp; Reporting (Davis Bacon Act)</a:t>
            </a:r>
            <a:endParaRPr lang="en-VI" sz="3000" dirty="0">
              <a:latin typeface="Amasis MT Pro Light" panose="02040304050005020304" pitchFamily="18" charset="0"/>
            </a:endParaRPr>
          </a:p>
          <a:p>
            <a:pPr marL="285750" lvl="0" indent="-285750" algn="ctr">
              <a:buFont typeface="Arial" panose="020B0604020202020204" pitchFamily="34" charset="0"/>
              <a:buChar char="•"/>
            </a:pPr>
            <a:r>
              <a:rPr lang="en-US" sz="3000" dirty="0">
                <a:latin typeface="Amasis MT Pro Light" panose="02040304050005020304" pitchFamily="18" charset="0"/>
              </a:rPr>
              <a:t>Debarment Certification </a:t>
            </a:r>
            <a:endParaRPr lang="en-VI" sz="3000" dirty="0">
              <a:latin typeface="Amasis MT Pro Light" panose="02040304050005020304" pitchFamily="18" charset="0"/>
            </a:endParaRPr>
          </a:p>
          <a:p>
            <a:pPr marL="285750" lvl="0" indent="-285750" algn="ctr">
              <a:buFont typeface="Arial" panose="020B0604020202020204" pitchFamily="34" charset="0"/>
              <a:buChar char="•"/>
            </a:pPr>
            <a:r>
              <a:rPr lang="en-US" sz="3000" dirty="0">
                <a:latin typeface="Amasis MT Pro Light" panose="02040304050005020304" pitchFamily="18" charset="0"/>
              </a:rPr>
              <a:t>Equal Employment Opportunity</a:t>
            </a:r>
            <a:endParaRPr lang="en-VI" sz="3000" dirty="0">
              <a:latin typeface="Amasis MT Pro Light" panose="02040304050005020304" pitchFamily="18" charset="0"/>
            </a:endParaRPr>
          </a:p>
          <a:p>
            <a:pPr marL="285750" lvl="0" indent="-285750" algn="ctr">
              <a:buFont typeface="Arial" panose="020B0604020202020204" pitchFamily="34" charset="0"/>
              <a:buChar char="•"/>
            </a:pPr>
            <a:r>
              <a:rPr lang="en-US" sz="3000" dirty="0">
                <a:latin typeface="Amasis MT Pro Light" panose="02040304050005020304" pitchFamily="18" charset="0"/>
              </a:rPr>
              <a:t>Safety Standards</a:t>
            </a:r>
            <a:endParaRPr lang="en-VI" sz="3000" dirty="0">
              <a:latin typeface="Amasis MT Pro Light" panose="02040304050005020304" pitchFamily="18" charset="0"/>
            </a:endParaRPr>
          </a:p>
          <a:p>
            <a:pPr marL="285750" lvl="0" indent="-285750" algn="ctr">
              <a:buFont typeface="Arial" panose="020B0604020202020204" pitchFamily="34" charset="0"/>
              <a:buChar char="•"/>
            </a:pPr>
            <a:r>
              <a:rPr lang="en-US" sz="3000" dirty="0">
                <a:latin typeface="Amasis MT Pro Light" panose="02040304050005020304" pitchFamily="18" charset="0"/>
              </a:rPr>
              <a:t>Environmental Impact</a:t>
            </a:r>
            <a:endParaRPr lang="en-VI" sz="3000" dirty="0">
              <a:latin typeface="Amasis MT Pro Light" panose="02040304050005020304" pitchFamily="18" charset="0"/>
            </a:endParaRPr>
          </a:p>
          <a:p>
            <a:endParaRPr lang="en-VI" dirty="0">
              <a:latin typeface="Amasis MT Pro Light" panose="02040304050005020304" pitchFamily="18" charset="0"/>
            </a:endParaRPr>
          </a:p>
        </p:txBody>
      </p:sp>
    </p:spTree>
    <p:extLst>
      <p:ext uri="{BB962C8B-B14F-4D97-AF65-F5344CB8AC3E}">
        <p14:creationId xmlns:p14="http://schemas.microsoft.com/office/powerpoint/2010/main" val="38719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BE81-8529-413D-6A40-53D352062C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E3AE44-CE1E-E949-1EC5-61ECC8859A77}"/>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50"/>
          </a:xfrm>
          <a:prstGeom prst="rect">
            <a:avLst/>
          </a:prstGeom>
        </p:spPr>
      </p:pic>
      <p:sp>
        <p:nvSpPr>
          <p:cNvPr id="10" name="TextBox 9">
            <a:extLst>
              <a:ext uri="{FF2B5EF4-FFF2-40B4-BE49-F238E27FC236}">
                <a16:creationId xmlns:a16="http://schemas.microsoft.com/office/drawing/2014/main" id="{5084CF2F-C4DF-9EFC-FA4B-DFD20BA80336}"/>
              </a:ext>
            </a:extLst>
          </p:cNvPr>
          <p:cNvSpPr txBox="1"/>
          <p:nvPr/>
        </p:nvSpPr>
        <p:spPr>
          <a:xfrm>
            <a:off x="368967" y="617892"/>
            <a:ext cx="11454063" cy="861774"/>
          </a:xfrm>
          <a:prstGeom prst="rect">
            <a:avLst/>
          </a:prstGeom>
          <a:noFill/>
        </p:spPr>
        <p:txBody>
          <a:bodyPr wrap="square" rtlCol="0">
            <a:spAutoFit/>
          </a:bodyPr>
          <a:lstStyle/>
          <a:p>
            <a:pPr algn="ctr"/>
            <a:r>
              <a:rPr lang="en-US" sz="5000" b="1" dirty="0">
                <a:solidFill>
                  <a:schemeClr val="accent1">
                    <a:lumMod val="50000"/>
                  </a:schemeClr>
                </a:solidFill>
              </a:rPr>
              <a:t>Queen Street: </a:t>
            </a:r>
            <a:r>
              <a:rPr lang="en-US" sz="5000" b="1" dirty="0">
                <a:solidFill>
                  <a:schemeClr val="accent1">
                    <a:lumMod val="75000"/>
                  </a:schemeClr>
                </a:solidFill>
              </a:rPr>
              <a:t>Past Underground Projects</a:t>
            </a:r>
          </a:p>
        </p:txBody>
      </p:sp>
      <p:graphicFrame>
        <p:nvGraphicFramePr>
          <p:cNvPr id="3" name="Table 2">
            <a:extLst>
              <a:ext uri="{FF2B5EF4-FFF2-40B4-BE49-F238E27FC236}">
                <a16:creationId xmlns:a16="http://schemas.microsoft.com/office/drawing/2014/main" id="{E2988837-4A1A-5DCE-96C3-7FD97F2E1512}"/>
              </a:ext>
            </a:extLst>
          </p:cNvPr>
          <p:cNvGraphicFramePr>
            <a:graphicFrameLocks noGrp="1"/>
          </p:cNvGraphicFramePr>
          <p:nvPr>
            <p:extLst>
              <p:ext uri="{D42A27DB-BD31-4B8C-83A1-F6EECF244321}">
                <p14:modId xmlns:p14="http://schemas.microsoft.com/office/powerpoint/2010/main" val="2704373488"/>
              </p:ext>
            </p:extLst>
          </p:nvPr>
        </p:nvGraphicFramePr>
        <p:xfrm>
          <a:off x="1588775" y="1505685"/>
          <a:ext cx="9207488" cy="4147800"/>
        </p:xfrm>
        <a:graphic>
          <a:graphicData uri="http://schemas.openxmlformats.org/drawingml/2006/table">
            <a:tbl>
              <a:tblPr firstRow="1" bandRow="1">
                <a:tableStyleId>{5C22544A-7EE6-4342-B048-85BDC9FD1C3A}</a:tableStyleId>
              </a:tblPr>
              <a:tblGrid>
                <a:gridCol w="3094953">
                  <a:extLst>
                    <a:ext uri="{9D8B030D-6E8A-4147-A177-3AD203B41FA5}">
                      <a16:colId xmlns:a16="http://schemas.microsoft.com/office/drawing/2014/main" val="535399651"/>
                    </a:ext>
                  </a:extLst>
                </a:gridCol>
                <a:gridCol w="3094953">
                  <a:extLst>
                    <a:ext uri="{9D8B030D-6E8A-4147-A177-3AD203B41FA5}">
                      <a16:colId xmlns:a16="http://schemas.microsoft.com/office/drawing/2014/main" val="3124224043"/>
                    </a:ext>
                  </a:extLst>
                </a:gridCol>
                <a:gridCol w="3017582">
                  <a:extLst>
                    <a:ext uri="{9D8B030D-6E8A-4147-A177-3AD203B41FA5}">
                      <a16:colId xmlns:a16="http://schemas.microsoft.com/office/drawing/2014/main" val="3160481587"/>
                    </a:ext>
                  </a:extLst>
                </a:gridCol>
              </a:tblGrid>
              <a:tr h="612120">
                <a:tc>
                  <a:txBody>
                    <a:bodyPr/>
                    <a:lstStyle/>
                    <a:p>
                      <a:pPr algn="ctr"/>
                      <a:r>
                        <a:rPr lang="en-US" sz="2600" dirty="0">
                          <a:latin typeface="Amasis MT Pro Light" panose="02040304050005020304" pitchFamily="18" charset="0"/>
                        </a:rPr>
                        <a:t>Project Name</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Contractor</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Customers Impacted</a:t>
                      </a:r>
                      <a:endParaRPr lang="en-VI" sz="2600" dirty="0">
                        <a:latin typeface="Amasis MT Pro Light" panose="02040304050005020304" pitchFamily="18" charset="0"/>
                      </a:endParaRPr>
                    </a:p>
                  </a:txBody>
                  <a:tcPr/>
                </a:tc>
                <a:extLst>
                  <a:ext uri="{0D108BD9-81ED-4DB2-BD59-A6C34878D82A}">
                    <a16:rowId xmlns:a16="http://schemas.microsoft.com/office/drawing/2014/main" val="234520037"/>
                  </a:ext>
                </a:extLst>
              </a:tr>
              <a:tr h="831538">
                <a:tc>
                  <a:txBody>
                    <a:bodyPr/>
                    <a:lstStyle/>
                    <a:p>
                      <a:pPr algn="ctr"/>
                      <a:r>
                        <a:rPr lang="en-US" sz="2600" dirty="0">
                          <a:latin typeface="Amasis MT Pro Light" panose="02040304050005020304" pitchFamily="18" charset="0"/>
                        </a:rPr>
                        <a:t>Golden Grove Underground Project</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Vivot Equipment Corporation</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45</a:t>
                      </a:r>
                      <a:endParaRPr lang="en-VI" sz="2600" dirty="0">
                        <a:latin typeface="Amasis MT Pro Light" panose="02040304050005020304" pitchFamily="18" charset="0"/>
                      </a:endParaRPr>
                    </a:p>
                  </a:txBody>
                  <a:tcPr/>
                </a:tc>
                <a:extLst>
                  <a:ext uri="{0D108BD9-81ED-4DB2-BD59-A6C34878D82A}">
                    <a16:rowId xmlns:a16="http://schemas.microsoft.com/office/drawing/2014/main" val="440085169"/>
                  </a:ext>
                </a:extLst>
              </a:tr>
              <a:tr h="831538">
                <a:tc>
                  <a:txBody>
                    <a:bodyPr/>
                    <a:lstStyle/>
                    <a:p>
                      <a:pPr algn="ctr"/>
                      <a:r>
                        <a:rPr lang="en-US" sz="2600" dirty="0">
                          <a:latin typeface="Amasis MT Pro Light" panose="02040304050005020304" pitchFamily="18" charset="0"/>
                        </a:rPr>
                        <a:t>Midland Underground Project</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Virgin Islands Paving, Inc.</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6268</a:t>
                      </a:r>
                      <a:endParaRPr lang="en-VI" sz="2600" dirty="0">
                        <a:latin typeface="Amasis MT Pro Light" panose="02040304050005020304" pitchFamily="18" charset="0"/>
                      </a:endParaRPr>
                    </a:p>
                  </a:txBody>
                  <a:tcPr/>
                </a:tc>
                <a:extLst>
                  <a:ext uri="{0D108BD9-81ED-4DB2-BD59-A6C34878D82A}">
                    <a16:rowId xmlns:a16="http://schemas.microsoft.com/office/drawing/2014/main" val="4215511924"/>
                  </a:ext>
                </a:extLst>
              </a:tr>
              <a:tr h="831538">
                <a:tc>
                  <a:txBody>
                    <a:bodyPr/>
                    <a:lstStyle/>
                    <a:p>
                      <a:pPr algn="ctr"/>
                      <a:r>
                        <a:rPr lang="en-US" sz="2600" dirty="0">
                          <a:latin typeface="Amasis MT Pro Light" panose="02040304050005020304" pitchFamily="18" charset="0"/>
                        </a:rPr>
                        <a:t>Container Port Underground Project</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J. Benton Construction</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21</a:t>
                      </a:r>
                      <a:endParaRPr lang="en-VI" sz="2600" dirty="0">
                        <a:latin typeface="Amasis MT Pro Light" panose="02040304050005020304" pitchFamily="18" charset="0"/>
                      </a:endParaRPr>
                    </a:p>
                  </a:txBody>
                  <a:tcPr/>
                </a:tc>
                <a:extLst>
                  <a:ext uri="{0D108BD9-81ED-4DB2-BD59-A6C34878D82A}">
                    <a16:rowId xmlns:a16="http://schemas.microsoft.com/office/drawing/2014/main" val="742333635"/>
                  </a:ext>
                </a:extLst>
              </a:tr>
              <a:tr h="831538">
                <a:tc>
                  <a:txBody>
                    <a:bodyPr/>
                    <a:lstStyle/>
                    <a:p>
                      <a:pPr algn="ctr"/>
                      <a:r>
                        <a:rPr lang="en-US" sz="2600" dirty="0">
                          <a:latin typeface="Amasis MT Pro Light" panose="02040304050005020304" pitchFamily="18" charset="0"/>
                        </a:rPr>
                        <a:t>Queen Mary Underground Project</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J. Benton Construction</a:t>
                      </a:r>
                      <a:endParaRPr lang="en-VI" sz="2600" dirty="0">
                        <a:latin typeface="Amasis MT Pro Light" panose="02040304050005020304" pitchFamily="18" charset="0"/>
                      </a:endParaRPr>
                    </a:p>
                  </a:txBody>
                  <a:tcPr/>
                </a:tc>
                <a:tc>
                  <a:txBody>
                    <a:bodyPr/>
                    <a:lstStyle/>
                    <a:p>
                      <a:pPr algn="ctr"/>
                      <a:r>
                        <a:rPr lang="en-US" sz="2600" dirty="0">
                          <a:latin typeface="Amasis MT Pro Light" panose="02040304050005020304" pitchFamily="18" charset="0"/>
                        </a:rPr>
                        <a:t>13</a:t>
                      </a:r>
                    </a:p>
                    <a:p>
                      <a:pPr algn="ctr"/>
                      <a:r>
                        <a:rPr lang="en-US" sz="2600" dirty="0">
                          <a:latin typeface="Amasis MT Pro Light" panose="02040304050005020304" pitchFamily="18" charset="0"/>
                        </a:rPr>
                        <a:t>(businesses only)</a:t>
                      </a:r>
                      <a:endParaRPr lang="en-VI" sz="2600" dirty="0">
                        <a:latin typeface="Amasis MT Pro Light" panose="02040304050005020304" pitchFamily="18" charset="0"/>
                      </a:endParaRPr>
                    </a:p>
                  </a:txBody>
                  <a:tcPr/>
                </a:tc>
                <a:extLst>
                  <a:ext uri="{0D108BD9-81ED-4DB2-BD59-A6C34878D82A}">
                    <a16:rowId xmlns:a16="http://schemas.microsoft.com/office/drawing/2014/main" val="726741992"/>
                  </a:ext>
                </a:extLst>
              </a:tr>
            </a:tbl>
          </a:graphicData>
        </a:graphic>
      </p:graphicFrame>
      <p:sp>
        <p:nvSpPr>
          <p:cNvPr id="2" name="TextBox 1">
            <a:extLst>
              <a:ext uri="{FF2B5EF4-FFF2-40B4-BE49-F238E27FC236}">
                <a16:creationId xmlns:a16="http://schemas.microsoft.com/office/drawing/2014/main" id="{C5E24C75-DB55-1356-2BFC-55B2E2A5A13D}"/>
              </a:ext>
            </a:extLst>
          </p:cNvPr>
          <p:cNvSpPr txBox="1"/>
          <p:nvPr/>
        </p:nvSpPr>
        <p:spPr>
          <a:xfrm>
            <a:off x="1325244" y="5870776"/>
            <a:ext cx="10866756" cy="369332"/>
          </a:xfrm>
          <a:prstGeom prst="rect">
            <a:avLst/>
          </a:prstGeom>
          <a:noFill/>
        </p:spPr>
        <p:txBody>
          <a:bodyPr wrap="square" rtlCol="0">
            <a:spAutoFit/>
          </a:bodyPr>
          <a:lstStyle/>
          <a:p>
            <a:r>
              <a:rPr lang="en-US" dirty="0">
                <a:highlight>
                  <a:srgbClr val="FFFF00"/>
                </a:highlight>
              </a:rPr>
              <a:t>For more information on past underground projects, visit: www.viwapa.vi/projects/underground-projects</a:t>
            </a:r>
            <a:endParaRPr lang="en-VI" dirty="0">
              <a:highlight>
                <a:srgbClr val="FFFF00"/>
              </a:highlight>
            </a:endParaRPr>
          </a:p>
        </p:txBody>
      </p:sp>
    </p:spTree>
    <p:extLst>
      <p:ext uri="{BB962C8B-B14F-4D97-AF65-F5344CB8AC3E}">
        <p14:creationId xmlns:p14="http://schemas.microsoft.com/office/powerpoint/2010/main" val="317629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CDA8A-BD08-709C-BA9F-DCD426EBF21C}"/>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50"/>
          </a:xfrm>
          <a:prstGeom prst="rect">
            <a:avLst/>
          </a:prstGeom>
        </p:spPr>
      </p:pic>
      <p:sp>
        <p:nvSpPr>
          <p:cNvPr id="10" name="TextBox 9">
            <a:extLst>
              <a:ext uri="{FF2B5EF4-FFF2-40B4-BE49-F238E27FC236}">
                <a16:creationId xmlns:a16="http://schemas.microsoft.com/office/drawing/2014/main" id="{7A83DF52-32A7-523E-9C1B-531D7BEE63E4}"/>
              </a:ext>
            </a:extLst>
          </p:cNvPr>
          <p:cNvSpPr txBox="1"/>
          <p:nvPr/>
        </p:nvSpPr>
        <p:spPr>
          <a:xfrm>
            <a:off x="1024813" y="599119"/>
            <a:ext cx="9365808" cy="1015663"/>
          </a:xfrm>
          <a:prstGeom prst="rect">
            <a:avLst/>
          </a:prstGeom>
          <a:noFill/>
        </p:spPr>
        <p:txBody>
          <a:bodyPr wrap="square" rtlCol="0">
            <a:spAutoFit/>
          </a:bodyPr>
          <a:lstStyle/>
          <a:p>
            <a:pPr algn="ctr"/>
            <a:r>
              <a:rPr lang="en-US" sz="6000" b="1" dirty="0">
                <a:solidFill>
                  <a:schemeClr val="accent1">
                    <a:lumMod val="50000"/>
                  </a:schemeClr>
                </a:solidFill>
              </a:rPr>
              <a:t>Queen Street: </a:t>
            </a:r>
            <a:r>
              <a:rPr lang="en-US" sz="6000" b="1" dirty="0">
                <a:solidFill>
                  <a:schemeClr val="accent1">
                    <a:lumMod val="75000"/>
                  </a:schemeClr>
                </a:solidFill>
              </a:rPr>
              <a:t>Project Scope</a:t>
            </a:r>
          </a:p>
        </p:txBody>
      </p:sp>
      <p:sp>
        <p:nvSpPr>
          <p:cNvPr id="11" name="TextBox 10">
            <a:extLst>
              <a:ext uri="{FF2B5EF4-FFF2-40B4-BE49-F238E27FC236}">
                <a16:creationId xmlns:a16="http://schemas.microsoft.com/office/drawing/2014/main" id="{15D4E799-263C-CDD4-8B04-FD5B7C32F441}"/>
              </a:ext>
            </a:extLst>
          </p:cNvPr>
          <p:cNvSpPr txBox="1"/>
          <p:nvPr/>
        </p:nvSpPr>
        <p:spPr>
          <a:xfrm>
            <a:off x="742951" y="2159018"/>
            <a:ext cx="4728883" cy="3699090"/>
          </a:xfrm>
          <a:prstGeom prst="rect">
            <a:avLst/>
          </a:prstGeom>
          <a:noFill/>
        </p:spPr>
        <p:txBody>
          <a:bodyPr wrap="square" rtlCol="0">
            <a:spAutoFit/>
          </a:bodyPr>
          <a:lstStyle/>
          <a:p>
            <a:pPr algn="ctr">
              <a:lnSpc>
                <a:spcPct val="150000"/>
              </a:lnSpc>
            </a:pPr>
            <a:r>
              <a:rPr lang="en-US" sz="3200" dirty="0">
                <a:latin typeface="Amasis MT Pro Light" panose="02040304050005020304" pitchFamily="18" charset="0"/>
              </a:rPr>
              <a:t>Replacement of</a:t>
            </a:r>
            <a:r>
              <a:rPr lang="en-VI" sz="3200" dirty="0">
                <a:latin typeface="Amasis MT Pro Light" panose="02040304050005020304" pitchFamily="18" charset="0"/>
              </a:rPr>
              <a:t> overhead electrical distribution system with an underground electrical distribution system</a:t>
            </a:r>
            <a:endParaRPr lang="en-US" sz="3200" dirty="0">
              <a:latin typeface="Amasis MT Pro Light" panose="02040304050005020304" pitchFamily="18" charset="0"/>
            </a:endParaRPr>
          </a:p>
        </p:txBody>
      </p:sp>
      <p:sp>
        <p:nvSpPr>
          <p:cNvPr id="2" name="TextBox 1">
            <a:extLst>
              <a:ext uri="{FF2B5EF4-FFF2-40B4-BE49-F238E27FC236}">
                <a16:creationId xmlns:a16="http://schemas.microsoft.com/office/drawing/2014/main" id="{AE878575-CB2C-D5BA-150F-C35E6F942BAF}"/>
              </a:ext>
            </a:extLst>
          </p:cNvPr>
          <p:cNvSpPr txBox="1"/>
          <p:nvPr/>
        </p:nvSpPr>
        <p:spPr>
          <a:xfrm>
            <a:off x="5707717" y="1590234"/>
            <a:ext cx="5905498" cy="4603311"/>
          </a:xfrm>
          <a:prstGeom prst="rect">
            <a:avLst/>
          </a:prstGeom>
          <a:noFill/>
          <a:ln>
            <a:noFill/>
          </a:ln>
        </p:spPr>
        <p:txBody>
          <a:bodyPr wrap="square" rtlCol="0">
            <a:spAutoFit/>
          </a:bodyPr>
          <a:lstStyle/>
          <a:p>
            <a:pPr>
              <a:lnSpc>
                <a:spcPct val="150000"/>
              </a:lnSpc>
            </a:pPr>
            <a:r>
              <a:rPr lang="en-US" sz="2200" b="1" dirty="0">
                <a:latin typeface="Amasis MT Pro Light" panose="02040304050005020304" pitchFamily="18" charset="0"/>
              </a:rPr>
              <a:t>Installation </a:t>
            </a:r>
            <a:r>
              <a:rPr lang="en-VI" sz="2200" b="1" dirty="0">
                <a:latin typeface="Amasis MT Pro Light" panose="02040304050005020304" pitchFamily="18" charset="0"/>
              </a:rPr>
              <a:t>consists of</a:t>
            </a:r>
            <a:r>
              <a:rPr lang="en-US" sz="2200" b="1" dirty="0">
                <a:latin typeface="Amasis MT Pro Light" panose="02040304050005020304" pitchFamily="18" charset="0"/>
              </a:rPr>
              <a:t>:</a:t>
            </a:r>
          </a:p>
          <a:p>
            <a:pPr marL="342900" indent="-342900">
              <a:lnSpc>
                <a:spcPct val="150000"/>
              </a:lnSpc>
              <a:buFont typeface="+mj-lt"/>
              <a:buAutoNum type="arabicPeriod"/>
            </a:pPr>
            <a:r>
              <a:rPr lang="en-US" sz="2200" dirty="0">
                <a:latin typeface="Amasis MT Pro Light" panose="02040304050005020304" pitchFamily="18" charset="0"/>
              </a:rPr>
              <a:t>U</a:t>
            </a:r>
            <a:r>
              <a:rPr lang="en-VI" sz="2200" dirty="0">
                <a:latin typeface="Amasis MT Pro Light" panose="02040304050005020304" pitchFamily="18" charset="0"/>
              </a:rPr>
              <a:t>nderground primary distribution line </a:t>
            </a:r>
            <a:endParaRPr lang="en-US" sz="2200" dirty="0">
              <a:latin typeface="Amasis MT Pro Light" panose="02040304050005020304" pitchFamily="18" charset="0"/>
            </a:endParaRPr>
          </a:p>
          <a:p>
            <a:pPr marL="342900" indent="-342900">
              <a:lnSpc>
                <a:spcPct val="150000"/>
              </a:lnSpc>
              <a:buFont typeface="+mj-lt"/>
              <a:buAutoNum type="arabicPeriod"/>
            </a:pPr>
            <a:r>
              <a:rPr lang="en-US" sz="2200" dirty="0">
                <a:latin typeface="Amasis MT Pro Light" panose="02040304050005020304" pitchFamily="18" charset="0"/>
              </a:rPr>
              <a:t>C</a:t>
            </a:r>
            <a:r>
              <a:rPr lang="en-VI" sz="2200" dirty="0">
                <a:latin typeface="Amasis MT Pro Light" panose="02040304050005020304" pitchFamily="18" charset="0"/>
              </a:rPr>
              <a:t>oncrete encased duct banks</a:t>
            </a:r>
            <a:endParaRPr lang="en-US" sz="2200" dirty="0">
              <a:latin typeface="Amasis MT Pro Light" panose="02040304050005020304" pitchFamily="18" charset="0"/>
            </a:endParaRPr>
          </a:p>
          <a:p>
            <a:pPr marL="342900" indent="-342900">
              <a:lnSpc>
                <a:spcPct val="150000"/>
              </a:lnSpc>
              <a:buFont typeface="+mj-lt"/>
              <a:buAutoNum type="arabicPeriod"/>
            </a:pPr>
            <a:r>
              <a:rPr lang="en-US" sz="2200" dirty="0">
                <a:latin typeface="Amasis MT Pro Light" panose="02040304050005020304" pitchFamily="18" charset="0"/>
              </a:rPr>
              <a:t>M</a:t>
            </a:r>
            <a:r>
              <a:rPr lang="en-VI" sz="2200" dirty="0">
                <a:latin typeface="Amasis MT Pro Light" panose="02040304050005020304" pitchFamily="18" charset="0"/>
              </a:rPr>
              <a:t>anholes</a:t>
            </a:r>
            <a:endParaRPr lang="en-US" sz="2200" dirty="0">
              <a:latin typeface="Amasis MT Pro Light" panose="02040304050005020304" pitchFamily="18" charset="0"/>
            </a:endParaRPr>
          </a:p>
          <a:p>
            <a:pPr marL="342900" indent="-342900">
              <a:lnSpc>
                <a:spcPct val="150000"/>
              </a:lnSpc>
              <a:buFont typeface="+mj-lt"/>
              <a:buAutoNum type="arabicPeriod"/>
            </a:pPr>
            <a:r>
              <a:rPr lang="en-US" sz="2200" dirty="0">
                <a:latin typeface="Amasis MT Pro Light" panose="02040304050005020304" pitchFamily="18" charset="0"/>
              </a:rPr>
              <a:t>H</a:t>
            </a:r>
            <a:r>
              <a:rPr lang="en-VI" sz="2200" dirty="0">
                <a:latin typeface="Amasis MT Pro Light" panose="02040304050005020304" pitchFamily="18" charset="0"/>
              </a:rPr>
              <a:t>andholes</a:t>
            </a:r>
            <a:endParaRPr lang="en-US" sz="2200" dirty="0">
              <a:latin typeface="Amasis MT Pro Light" panose="02040304050005020304" pitchFamily="18" charset="0"/>
            </a:endParaRPr>
          </a:p>
          <a:p>
            <a:pPr marL="342900" indent="-342900">
              <a:lnSpc>
                <a:spcPct val="150000"/>
              </a:lnSpc>
              <a:buFont typeface="+mj-lt"/>
              <a:buAutoNum type="arabicPeriod"/>
            </a:pPr>
            <a:r>
              <a:rPr lang="en-US" sz="2200" dirty="0">
                <a:latin typeface="Amasis MT Pro Light" panose="02040304050005020304" pitchFamily="18" charset="0"/>
              </a:rPr>
              <a:t>P</a:t>
            </a:r>
            <a:r>
              <a:rPr lang="en-VI" sz="2200" dirty="0">
                <a:latin typeface="Amasis MT Pro Light" panose="02040304050005020304" pitchFamily="18" charset="0"/>
              </a:rPr>
              <a:t>ad </a:t>
            </a:r>
            <a:r>
              <a:rPr lang="en-US" sz="2200" dirty="0">
                <a:latin typeface="Amasis MT Pro Light" panose="02040304050005020304" pitchFamily="18" charset="0"/>
              </a:rPr>
              <a:t>M</a:t>
            </a:r>
            <a:r>
              <a:rPr lang="en-VI" sz="2200" dirty="0">
                <a:latin typeface="Amasis MT Pro Light" panose="02040304050005020304" pitchFamily="18" charset="0"/>
              </a:rPr>
              <a:t>ounted </a:t>
            </a:r>
            <a:r>
              <a:rPr lang="en-US" sz="2200" dirty="0">
                <a:latin typeface="Amasis MT Pro Light" panose="02040304050005020304" pitchFamily="18" charset="0"/>
              </a:rPr>
              <a:t>S</a:t>
            </a:r>
            <a:r>
              <a:rPr lang="en-VI" sz="2200" dirty="0">
                <a:latin typeface="Amasis MT Pro Light" panose="02040304050005020304" pitchFamily="18" charset="0"/>
              </a:rPr>
              <a:t>witchgear </a:t>
            </a:r>
            <a:endParaRPr lang="en-US" sz="2200" dirty="0">
              <a:latin typeface="Amasis MT Pro Light" panose="02040304050005020304" pitchFamily="18" charset="0"/>
            </a:endParaRPr>
          </a:p>
          <a:p>
            <a:pPr marL="342900" indent="-342900">
              <a:lnSpc>
                <a:spcPct val="150000"/>
              </a:lnSpc>
              <a:buFont typeface="+mj-lt"/>
              <a:buAutoNum type="arabicPeriod"/>
            </a:pPr>
            <a:r>
              <a:rPr lang="en-US" sz="2200" dirty="0">
                <a:latin typeface="Amasis MT Pro Light" panose="02040304050005020304" pitchFamily="18" charset="0"/>
              </a:rPr>
              <a:t>Pa</a:t>
            </a:r>
            <a:r>
              <a:rPr lang="en-VI" sz="2200" dirty="0">
                <a:latin typeface="Amasis MT Pro Light" panose="02040304050005020304" pitchFamily="18" charset="0"/>
              </a:rPr>
              <a:t>d </a:t>
            </a:r>
            <a:r>
              <a:rPr lang="en-US" sz="2200" dirty="0">
                <a:latin typeface="Amasis MT Pro Light" panose="02040304050005020304" pitchFamily="18" charset="0"/>
              </a:rPr>
              <a:t>M</a:t>
            </a:r>
            <a:r>
              <a:rPr lang="en-VI" sz="2200" dirty="0">
                <a:latin typeface="Amasis MT Pro Light" panose="02040304050005020304" pitchFamily="18" charset="0"/>
              </a:rPr>
              <a:t>ounted </a:t>
            </a:r>
            <a:r>
              <a:rPr lang="en-US" sz="2200" dirty="0">
                <a:latin typeface="Amasis MT Pro Light" panose="02040304050005020304" pitchFamily="18" charset="0"/>
              </a:rPr>
              <a:t>P</a:t>
            </a:r>
            <a:r>
              <a:rPr lang="en-VI" sz="2200" dirty="0">
                <a:latin typeface="Amasis MT Pro Light" panose="02040304050005020304" pitchFamily="18" charset="0"/>
              </a:rPr>
              <a:t>rimary </a:t>
            </a:r>
            <a:r>
              <a:rPr lang="en-US" sz="2200" dirty="0">
                <a:latin typeface="Amasis MT Pro Light" panose="02040304050005020304" pitchFamily="18" charset="0"/>
              </a:rPr>
              <a:t>S</a:t>
            </a:r>
            <a:r>
              <a:rPr lang="en-VI" sz="2200" dirty="0">
                <a:latin typeface="Amasis MT Pro Light" panose="02040304050005020304" pitchFamily="18" charset="0"/>
              </a:rPr>
              <a:t>ectionalizing </a:t>
            </a:r>
            <a:r>
              <a:rPr lang="en-US" sz="2200" dirty="0">
                <a:latin typeface="Amasis MT Pro Light" panose="02040304050005020304" pitchFamily="18" charset="0"/>
              </a:rPr>
              <a:t>C</a:t>
            </a:r>
            <a:r>
              <a:rPr lang="en-VI" sz="2200" dirty="0">
                <a:latin typeface="Amasis MT Pro Light" panose="02040304050005020304" pitchFamily="18" charset="0"/>
              </a:rPr>
              <a:t>abinets</a:t>
            </a:r>
            <a:endParaRPr lang="en-US" sz="2200" dirty="0">
              <a:latin typeface="Amasis MT Pro Light" panose="02040304050005020304" pitchFamily="18" charset="0"/>
            </a:endParaRPr>
          </a:p>
          <a:p>
            <a:pPr marL="342900" indent="-342900">
              <a:lnSpc>
                <a:spcPct val="150000"/>
              </a:lnSpc>
              <a:buFont typeface="+mj-lt"/>
              <a:buAutoNum type="arabicPeriod"/>
            </a:pPr>
            <a:r>
              <a:rPr lang="en-US" sz="2200" dirty="0">
                <a:latin typeface="Amasis MT Pro Light" panose="02040304050005020304" pitchFamily="18" charset="0"/>
              </a:rPr>
              <a:t>P</a:t>
            </a:r>
            <a:r>
              <a:rPr lang="en-VI" sz="2200" dirty="0">
                <a:latin typeface="Amasis MT Pro Light" panose="02040304050005020304" pitchFamily="18" charset="0"/>
              </a:rPr>
              <a:t>ad </a:t>
            </a:r>
            <a:r>
              <a:rPr lang="en-US" sz="2200" dirty="0">
                <a:latin typeface="Amasis MT Pro Light" panose="02040304050005020304" pitchFamily="18" charset="0"/>
              </a:rPr>
              <a:t>M</a:t>
            </a:r>
            <a:r>
              <a:rPr lang="en-VI" sz="2200" dirty="0">
                <a:latin typeface="Amasis MT Pro Light" panose="02040304050005020304" pitchFamily="18" charset="0"/>
              </a:rPr>
              <a:t>ounted </a:t>
            </a:r>
            <a:r>
              <a:rPr lang="en-US" sz="2200" dirty="0">
                <a:latin typeface="Amasis MT Pro Light" panose="02040304050005020304" pitchFamily="18" charset="0"/>
              </a:rPr>
              <a:t>P</a:t>
            </a:r>
            <a:r>
              <a:rPr lang="en-VI" sz="2200" dirty="0">
                <a:latin typeface="Amasis MT Pro Light" panose="02040304050005020304" pitchFamily="18" charset="0"/>
              </a:rPr>
              <a:t>rimary </a:t>
            </a:r>
            <a:r>
              <a:rPr lang="en-US" sz="2200" dirty="0">
                <a:latin typeface="Amasis MT Pro Light" panose="02040304050005020304" pitchFamily="18" charset="0"/>
              </a:rPr>
              <a:t>M</a:t>
            </a:r>
            <a:r>
              <a:rPr lang="en-VI" sz="2200" dirty="0">
                <a:latin typeface="Amasis MT Pro Light" panose="02040304050005020304" pitchFamily="18" charset="0"/>
              </a:rPr>
              <a:t>etering </a:t>
            </a:r>
            <a:r>
              <a:rPr lang="en-US" sz="2200" dirty="0">
                <a:latin typeface="Amasis MT Pro Light" panose="02040304050005020304" pitchFamily="18" charset="0"/>
              </a:rPr>
              <a:t>C</a:t>
            </a:r>
            <a:r>
              <a:rPr lang="en-VI" sz="2200" dirty="0">
                <a:latin typeface="Amasis MT Pro Light" panose="02040304050005020304" pitchFamily="18" charset="0"/>
              </a:rPr>
              <a:t>abinets</a:t>
            </a:r>
            <a:r>
              <a:rPr lang="en-US" sz="2200" dirty="0">
                <a:latin typeface="Amasis MT Pro Light" panose="02040304050005020304" pitchFamily="18" charset="0"/>
              </a:rPr>
              <a:t> </a:t>
            </a:r>
          </a:p>
          <a:p>
            <a:pPr marL="342900" indent="-342900">
              <a:lnSpc>
                <a:spcPct val="150000"/>
              </a:lnSpc>
              <a:buFont typeface="+mj-lt"/>
              <a:buAutoNum type="arabicPeriod"/>
            </a:pPr>
            <a:r>
              <a:rPr lang="en-US" sz="2200" dirty="0">
                <a:latin typeface="Amasis MT Pro Light" panose="02040304050005020304" pitchFamily="18" charset="0"/>
              </a:rPr>
              <a:t>P</a:t>
            </a:r>
            <a:r>
              <a:rPr lang="en-VI" sz="2200" dirty="0">
                <a:latin typeface="Amasis MT Pro Light" panose="02040304050005020304" pitchFamily="18" charset="0"/>
              </a:rPr>
              <a:t>ad </a:t>
            </a:r>
            <a:r>
              <a:rPr lang="en-US" sz="2200" dirty="0">
                <a:latin typeface="Amasis MT Pro Light" panose="02040304050005020304" pitchFamily="18" charset="0"/>
              </a:rPr>
              <a:t>M</a:t>
            </a:r>
            <a:r>
              <a:rPr lang="en-VI" sz="2200" dirty="0">
                <a:latin typeface="Amasis MT Pro Light" panose="02040304050005020304" pitchFamily="18" charset="0"/>
              </a:rPr>
              <a:t>ounted </a:t>
            </a:r>
            <a:r>
              <a:rPr lang="en-US" sz="2200" dirty="0">
                <a:latin typeface="Amasis MT Pro Light" panose="02040304050005020304" pitchFamily="18" charset="0"/>
              </a:rPr>
              <a:t>T</a:t>
            </a:r>
            <a:r>
              <a:rPr lang="en-VI" sz="2200" dirty="0">
                <a:latin typeface="Amasis MT Pro Light" panose="02040304050005020304" pitchFamily="18" charset="0"/>
              </a:rPr>
              <a:t>ransformers</a:t>
            </a:r>
          </a:p>
        </p:txBody>
      </p:sp>
      <p:cxnSp>
        <p:nvCxnSpPr>
          <p:cNvPr id="7" name="Straight Connector 6">
            <a:extLst>
              <a:ext uri="{FF2B5EF4-FFF2-40B4-BE49-F238E27FC236}">
                <a16:creationId xmlns:a16="http://schemas.microsoft.com/office/drawing/2014/main" id="{941E17E6-CC0D-590B-375E-A96C526D1186}"/>
              </a:ext>
            </a:extLst>
          </p:cNvPr>
          <p:cNvCxnSpPr/>
          <p:nvPr/>
        </p:nvCxnSpPr>
        <p:spPr>
          <a:xfrm>
            <a:off x="5471834" y="2086208"/>
            <a:ext cx="0" cy="37719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76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8006C-0EC8-EF37-8B76-92EA569B15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F560B5F-1C0F-DB9C-0AD1-18F1EEE32727}"/>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49"/>
          </a:xfrm>
          <a:prstGeom prst="rect">
            <a:avLst/>
          </a:prstGeom>
        </p:spPr>
      </p:pic>
      <p:sp>
        <p:nvSpPr>
          <p:cNvPr id="2" name="Content Placeholder 2">
            <a:extLst>
              <a:ext uri="{FF2B5EF4-FFF2-40B4-BE49-F238E27FC236}">
                <a16:creationId xmlns:a16="http://schemas.microsoft.com/office/drawing/2014/main" id="{83E6A76E-036A-6A32-3DA1-DFDFB027ACF4}"/>
              </a:ext>
            </a:extLst>
          </p:cNvPr>
          <p:cNvSpPr txBox="1">
            <a:spLocks/>
          </p:cNvSpPr>
          <p:nvPr/>
        </p:nvSpPr>
        <p:spPr>
          <a:xfrm>
            <a:off x="3377645" y="2118003"/>
            <a:ext cx="6181851" cy="398801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chemeClr val="tx1"/>
              </a:buClr>
              <a:buSzPct val="80000"/>
              <a:buNone/>
              <a:tabLst/>
              <a:defRPr/>
            </a:pPr>
            <a:endPar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VI" sz="900" b="0" i="0" u="none" strike="noStrike" kern="1200" cap="none" spc="0" normalizeH="0" baseline="0" noProof="0" dirty="0">
              <a:ln>
                <a:noFill/>
              </a:ln>
              <a:solidFill>
                <a:srgbClr val="2C3C43"/>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4106D18C-03E9-A1CE-567A-DC1881504481}"/>
              </a:ext>
            </a:extLst>
          </p:cNvPr>
          <p:cNvSpPr txBox="1"/>
          <p:nvPr/>
        </p:nvSpPr>
        <p:spPr>
          <a:xfrm>
            <a:off x="1428055" y="577626"/>
            <a:ext cx="9335886" cy="1015663"/>
          </a:xfrm>
          <a:prstGeom prst="rect">
            <a:avLst/>
          </a:prstGeom>
          <a:noFill/>
        </p:spPr>
        <p:txBody>
          <a:bodyPr wrap="square" rtlCol="0">
            <a:spAutoFit/>
          </a:bodyPr>
          <a:lstStyle/>
          <a:p>
            <a:pPr algn="ctr"/>
            <a:r>
              <a:rPr lang="en-US" sz="6000" b="1" dirty="0">
                <a:solidFill>
                  <a:schemeClr val="accent1">
                    <a:lumMod val="50000"/>
                  </a:schemeClr>
                </a:solidFill>
              </a:rPr>
              <a:t>Queen Street: </a:t>
            </a:r>
            <a:r>
              <a:rPr lang="en-US" sz="6000" b="1" dirty="0">
                <a:solidFill>
                  <a:schemeClr val="accent1">
                    <a:lumMod val="75000"/>
                  </a:schemeClr>
                </a:solidFill>
              </a:rPr>
              <a:t>Project Map</a:t>
            </a:r>
          </a:p>
        </p:txBody>
      </p:sp>
      <p:pic>
        <p:nvPicPr>
          <p:cNvPr id="6" name="Picture 5">
            <a:extLst>
              <a:ext uri="{FF2B5EF4-FFF2-40B4-BE49-F238E27FC236}">
                <a16:creationId xmlns:a16="http://schemas.microsoft.com/office/drawing/2014/main" id="{B990A131-9281-6F29-2840-7F2754486FC0}"/>
              </a:ext>
            </a:extLst>
          </p:cNvPr>
          <p:cNvPicPr>
            <a:picLocks noChangeAspect="1"/>
          </p:cNvPicPr>
          <p:nvPr/>
        </p:nvPicPr>
        <p:blipFill>
          <a:blip r:embed="rId4"/>
          <a:stretch>
            <a:fillRect/>
          </a:stretch>
        </p:blipFill>
        <p:spPr>
          <a:xfrm>
            <a:off x="1328536" y="1716100"/>
            <a:ext cx="9725622" cy="4389916"/>
          </a:xfrm>
          <a:prstGeom prst="rect">
            <a:avLst/>
          </a:prstGeom>
        </p:spPr>
      </p:pic>
    </p:spTree>
    <p:extLst>
      <p:ext uri="{BB962C8B-B14F-4D97-AF65-F5344CB8AC3E}">
        <p14:creationId xmlns:p14="http://schemas.microsoft.com/office/powerpoint/2010/main" val="1620508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CDA8A-BD08-709C-BA9F-DCD426EBF21C}"/>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49"/>
          </a:xfrm>
          <a:prstGeom prst="rect">
            <a:avLst/>
          </a:prstGeom>
        </p:spPr>
      </p:pic>
      <p:sp>
        <p:nvSpPr>
          <p:cNvPr id="2" name="Content Placeholder 2">
            <a:extLst>
              <a:ext uri="{FF2B5EF4-FFF2-40B4-BE49-F238E27FC236}">
                <a16:creationId xmlns:a16="http://schemas.microsoft.com/office/drawing/2014/main" id="{F3211CE4-F2FC-3FA2-3637-FDB7B788F7BD}"/>
              </a:ext>
            </a:extLst>
          </p:cNvPr>
          <p:cNvSpPr txBox="1">
            <a:spLocks/>
          </p:cNvSpPr>
          <p:nvPr/>
        </p:nvSpPr>
        <p:spPr>
          <a:xfrm>
            <a:off x="3891995" y="2118003"/>
            <a:ext cx="6181851" cy="398801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chemeClr val="tx1"/>
              </a:buClr>
              <a:buSzPct val="80000"/>
              <a:buNone/>
              <a:tabLst/>
              <a:defRPr/>
            </a:pPr>
            <a:endPar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VI" sz="900" b="0" i="0" u="none" strike="noStrike" kern="1200" cap="none" spc="0" normalizeH="0" baseline="0" noProof="0" dirty="0">
              <a:ln>
                <a:noFill/>
              </a:ln>
              <a:solidFill>
                <a:srgbClr val="2C3C43"/>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223E466D-AE70-A22A-0C37-F31AEE3D3083}"/>
              </a:ext>
            </a:extLst>
          </p:cNvPr>
          <p:cNvSpPr txBox="1"/>
          <p:nvPr/>
        </p:nvSpPr>
        <p:spPr>
          <a:xfrm>
            <a:off x="1450522" y="689796"/>
            <a:ext cx="10084668" cy="1015663"/>
          </a:xfrm>
          <a:prstGeom prst="rect">
            <a:avLst/>
          </a:prstGeom>
          <a:noFill/>
        </p:spPr>
        <p:txBody>
          <a:bodyPr wrap="square" rtlCol="0">
            <a:spAutoFit/>
          </a:bodyPr>
          <a:lstStyle/>
          <a:p>
            <a:pPr algn="ctr"/>
            <a:r>
              <a:rPr lang="en-US" sz="6000" b="1" dirty="0">
                <a:solidFill>
                  <a:schemeClr val="accent1">
                    <a:lumMod val="50000"/>
                  </a:schemeClr>
                </a:solidFill>
              </a:rPr>
              <a:t>Queen Street: </a:t>
            </a:r>
            <a:r>
              <a:rPr lang="en-US" sz="6000" b="1" dirty="0">
                <a:solidFill>
                  <a:schemeClr val="accent1">
                    <a:lumMod val="75000"/>
                  </a:schemeClr>
                </a:solidFill>
              </a:rPr>
              <a:t>Project Timeline</a:t>
            </a:r>
          </a:p>
        </p:txBody>
      </p:sp>
      <p:sp>
        <p:nvSpPr>
          <p:cNvPr id="4" name="TextBox 3">
            <a:extLst>
              <a:ext uri="{FF2B5EF4-FFF2-40B4-BE49-F238E27FC236}">
                <a16:creationId xmlns:a16="http://schemas.microsoft.com/office/drawing/2014/main" id="{9C01552A-19FC-92B2-9365-45ECEB4F85CE}"/>
              </a:ext>
            </a:extLst>
          </p:cNvPr>
          <p:cNvSpPr txBox="1"/>
          <p:nvPr/>
        </p:nvSpPr>
        <p:spPr>
          <a:xfrm>
            <a:off x="706923" y="1950269"/>
            <a:ext cx="4288589" cy="1446550"/>
          </a:xfrm>
          <a:custGeom>
            <a:avLst/>
            <a:gdLst>
              <a:gd name="connsiteX0" fmla="*/ 0 w 4288589"/>
              <a:gd name="connsiteY0" fmla="*/ 0 h 1446550"/>
              <a:gd name="connsiteX1" fmla="*/ 569770 w 4288589"/>
              <a:gd name="connsiteY1" fmla="*/ 0 h 1446550"/>
              <a:gd name="connsiteX2" fmla="*/ 1139539 w 4288589"/>
              <a:gd name="connsiteY2" fmla="*/ 0 h 1446550"/>
              <a:gd name="connsiteX3" fmla="*/ 1666423 w 4288589"/>
              <a:gd name="connsiteY3" fmla="*/ 0 h 1446550"/>
              <a:gd name="connsiteX4" fmla="*/ 2193307 w 4288589"/>
              <a:gd name="connsiteY4" fmla="*/ 0 h 1446550"/>
              <a:gd name="connsiteX5" fmla="*/ 2805963 w 4288589"/>
              <a:gd name="connsiteY5" fmla="*/ 0 h 1446550"/>
              <a:gd name="connsiteX6" fmla="*/ 3418618 w 4288589"/>
              <a:gd name="connsiteY6" fmla="*/ 0 h 1446550"/>
              <a:gd name="connsiteX7" fmla="*/ 4288589 w 4288589"/>
              <a:gd name="connsiteY7" fmla="*/ 0 h 1446550"/>
              <a:gd name="connsiteX8" fmla="*/ 4288589 w 4288589"/>
              <a:gd name="connsiteY8" fmla="*/ 453252 h 1446550"/>
              <a:gd name="connsiteX9" fmla="*/ 4288589 w 4288589"/>
              <a:gd name="connsiteY9" fmla="*/ 906505 h 1446550"/>
              <a:gd name="connsiteX10" fmla="*/ 4288589 w 4288589"/>
              <a:gd name="connsiteY10" fmla="*/ 1446550 h 1446550"/>
              <a:gd name="connsiteX11" fmla="*/ 3804591 w 4288589"/>
              <a:gd name="connsiteY11" fmla="*/ 1446550 h 1446550"/>
              <a:gd name="connsiteX12" fmla="*/ 3191936 w 4288589"/>
              <a:gd name="connsiteY12" fmla="*/ 1446550 h 1446550"/>
              <a:gd name="connsiteX13" fmla="*/ 2665052 w 4288589"/>
              <a:gd name="connsiteY13" fmla="*/ 1446550 h 1446550"/>
              <a:gd name="connsiteX14" fmla="*/ 2181054 w 4288589"/>
              <a:gd name="connsiteY14" fmla="*/ 1446550 h 1446550"/>
              <a:gd name="connsiteX15" fmla="*/ 1568398 w 4288589"/>
              <a:gd name="connsiteY15" fmla="*/ 1446550 h 1446550"/>
              <a:gd name="connsiteX16" fmla="*/ 1084400 w 4288589"/>
              <a:gd name="connsiteY16" fmla="*/ 1446550 h 1446550"/>
              <a:gd name="connsiteX17" fmla="*/ 557517 w 4288589"/>
              <a:gd name="connsiteY17" fmla="*/ 1446550 h 1446550"/>
              <a:gd name="connsiteX18" fmla="*/ 0 w 4288589"/>
              <a:gd name="connsiteY18" fmla="*/ 1446550 h 1446550"/>
              <a:gd name="connsiteX19" fmla="*/ 0 w 4288589"/>
              <a:gd name="connsiteY19" fmla="*/ 949901 h 1446550"/>
              <a:gd name="connsiteX20" fmla="*/ 0 w 4288589"/>
              <a:gd name="connsiteY20" fmla="*/ 453252 h 1446550"/>
              <a:gd name="connsiteX21" fmla="*/ 0 w 4288589"/>
              <a:gd name="connsiteY21"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8589" h="1446550" fill="none" extrusionOk="0">
                <a:moveTo>
                  <a:pt x="0" y="0"/>
                </a:moveTo>
                <a:cubicBezTo>
                  <a:pt x="177295" y="-12660"/>
                  <a:pt x="398996" y="-20088"/>
                  <a:pt x="569770" y="0"/>
                </a:cubicBezTo>
                <a:cubicBezTo>
                  <a:pt x="740544" y="20088"/>
                  <a:pt x="872556" y="10720"/>
                  <a:pt x="1139539" y="0"/>
                </a:cubicBezTo>
                <a:cubicBezTo>
                  <a:pt x="1406522" y="-10720"/>
                  <a:pt x="1482084" y="23151"/>
                  <a:pt x="1666423" y="0"/>
                </a:cubicBezTo>
                <a:cubicBezTo>
                  <a:pt x="1850762" y="-23151"/>
                  <a:pt x="1998022" y="22378"/>
                  <a:pt x="2193307" y="0"/>
                </a:cubicBezTo>
                <a:cubicBezTo>
                  <a:pt x="2388592" y="-22378"/>
                  <a:pt x="2511455" y="-13833"/>
                  <a:pt x="2805963" y="0"/>
                </a:cubicBezTo>
                <a:cubicBezTo>
                  <a:pt x="3100471" y="13833"/>
                  <a:pt x="3126662" y="3338"/>
                  <a:pt x="3418618" y="0"/>
                </a:cubicBezTo>
                <a:cubicBezTo>
                  <a:pt x="3710574" y="-3338"/>
                  <a:pt x="4024589" y="2437"/>
                  <a:pt x="4288589" y="0"/>
                </a:cubicBezTo>
                <a:cubicBezTo>
                  <a:pt x="4287366" y="95525"/>
                  <a:pt x="4304523" y="278023"/>
                  <a:pt x="4288589" y="453252"/>
                </a:cubicBezTo>
                <a:cubicBezTo>
                  <a:pt x="4272655" y="628481"/>
                  <a:pt x="4309788" y="779873"/>
                  <a:pt x="4288589" y="906505"/>
                </a:cubicBezTo>
                <a:cubicBezTo>
                  <a:pt x="4267390" y="1033137"/>
                  <a:pt x="4282135" y="1190788"/>
                  <a:pt x="4288589" y="1446550"/>
                </a:cubicBezTo>
                <a:cubicBezTo>
                  <a:pt x="4106415" y="1429458"/>
                  <a:pt x="3924006" y="1463858"/>
                  <a:pt x="3804591" y="1446550"/>
                </a:cubicBezTo>
                <a:cubicBezTo>
                  <a:pt x="3685176" y="1429242"/>
                  <a:pt x="3357294" y="1415990"/>
                  <a:pt x="3191936" y="1446550"/>
                </a:cubicBezTo>
                <a:cubicBezTo>
                  <a:pt x="3026578" y="1477110"/>
                  <a:pt x="2825018" y="1458389"/>
                  <a:pt x="2665052" y="1446550"/>
                </a:cubicBezTo>
                <a:cubicBezTo>
                  <a:pt x="2505086" y="1434711"/>
                  <a:pt x="2330986" y="1458977"/>
                  <a:pt x="2181054" y="1446550"/>
                </a:cubicBezTo>
                <a:cubicBezTo>
                  <a:pt x="2031122" y="1434123"/>
                  <a:pt x="1854625" y="1433739"/>
                  <a:pt x="1568398" y="1446550"/>
                </a:cubicBezTo>
                <a:cubicBezTo>
                  <a:pt x="1282171" y="1459361"/>
                  <a:pt x="1275582" y="1438178"/>
                  <a:pt x="1084400" y="1446550"/>
                </a:cubicBezTo>
                <a:cubicBezTo>
                  <a:pt x="893218" y="1454922"/>
                  <a:pt x="664950" y="1458487"/>
                  <a:pt x="557517" y="1446550"/>
                </a:cubicBezTo>
                <a:cubicBezTo>
                  <a:pt x="450084" y="1434613"/>
                  <a:pt x="149327" y="1426092"/>
                  <a:pt x="0" y="1446550"/>
                </a:cubicBezTo>
                <a:cubicBezTo>
                  <a:pt x="17811" y="1205135"/>
                  <a:pt x="-14752" y="1165200"/>
                  <a:pt x="0" y="949901"/>
                </a:cubicBezTo>
                <a:cubicBezTo>
                  <a:pt x="14752" y="734602"/>
                  <a:pt x="4519" y="676620"/>
                  <a:pt x="0" y="453252"/>
                </a:cubicBezTo>
                <a:cubicBezTo>
                  <a:pt x="-4519" y="229884"/>
                  <a:pt x="3120" y="124515"/>
                  <a:pt x="0" y="0"/>
                </a:cubicBezTo>
                <a:close/>
              </a:path>
              <a:path w="4288589" h="1446550" stroke="0" extrusionOk="0">
                <a:moveTo>
                  <a:pt x="0" y="0"/>
                </a:moveTo>
                <a:cubicBezTo>
                  <a:pt x="211577" y="12111"/>
                  <a:pt x="422277" y="23619"/>
                  <a:pt x="698427" y="0"/>
                </a:cubicBezTo>
                <a:cubicBezTo>
                  <a:pt x="974577" y="-23619"/>
                  <a:pt x="1202019" y="-21763"/>
                  <a:pt x="1396855" y="0"/>
                </a:cubicBezTo>
                <a:cubicBezTo>
                  <a:pt x="1591691" y="21763"/>
                  <a:pt x="1829864" y="18615"/>
                  <a:pt x="1966624" y="0"/>
                </a:cubicBezTo>
                <a:cubicBezTo>
                  <a:pt x="2103384" y="-18615"/>
                  <a:pt x="2396498" y="-6884"/>
                  <a:pt x="2665052" y="0"/>
                </a:cubicBezTo>
                <a:cubicBezTo>
                  <a:pt x="2933606" y="6884"/>
                  <a:pt x="3093991" y="13665"/>
                  <a:pt x="3363479" y="0"/>
                </a:cubicBezTo>
                <a:cubicBezTo>
                  <a:pt x="3632967" y="-13665"/>
                  <a:pt x="3863978" y="32094"/>
                  <a:pt x="4288589" y="0"/>
                </a:cubicBezTo>
                <a:cubicBezTo>
                  <a:pt x="4288431" y="142789"/>
                  <a:pt x="4286443" y="302272"/>
                  <a:pt x="4288589" y="482183"/>
                </a:cubicBezTo>
                <a:cubicBezTo>
                  <a:pt x="4290735" y="662094"/>
                  <a:pt x="4265194" y="848964"/>
                  <a:pt x="4288589" y="993298"/>
                </a:cubicBezTo>
                <a:cubicBezTo>
                  <a:pt x="4311984" y="1137633"/>
                  <a:pt x="4268090" y="1224519"/>
                  <a:pt x="4288589" y="1446550"/>
                </a:cubicBezTo>
                <a:cubicBezTo>
                  <a:pt x="4140784" y="1463190"/>
                  <a:pt x="3953232" y="1431044"/>
                  <a:pt x="3804591" y="1446550"/>
                </a:cubicBezTo>
                <a:cubicBezTo>
                  <a:pt x="3655950" y="1462056"/>
                  <a:pt x="3362134" y="1453204"/>
                  <a:pt x="3149050" y="1446550"/>
                </a:cubicBezTo>
                <a:cubicBezTo>
                  <a:pt x="2935966" y="1439896"/>
                  <a:pt x="2666656" y="1461782"/>
                  <a:pt x="2493508" y="1446550"/>
                </a:cubicBezTo>
                <a:cubicBezTo>
                  <a:pt x="2320360" y="1431318"/>
                  <a:pt x="2193038" y="1447078"/>
                  <a:pt x="2009510" y="1446550"/>
                </a:cubicBezTo>
                <a:cubicBezTo>
                  <a:pt x="1825982" y="1446022"/>
                  <a:pt x="1630752" y="1440313"/>
                  <a:pt x="1311083" y="1446550"/>
                </a:cubicBezTo>
                <a:cubicBezTo>
                  <a:pt x="991414" y="1452787"/>
                  <a:pt x="989227" y="1454368"/>
                  <a:pt x="784199" y="1446550"/>
                </a:cubicBezTo>
                <a:cubicBezTo>
                  <a:pt x="579171" y="1438732"/>
                  <a:pt x="333515" y="1471121"/>
                  <a:pt x="0" y="1446550"/>
                </a:cubicBezTo>
                <a:cubicBezTo>
                  <a:pt x="-1551" y="1329173"/>
                  <a:pt x="-16904" y="1171407"/>
                  <a:pt x="0" y="978832"/>
                </a:cubicBezTo>
                <a:cubicBezTo>
                  <a:pt x="16904" y="786257"/>
                  <a:pt x="-13690" y="679447"/>
                  <a:pt x="0" y="540045"/>
                </a:cubicBezTo>
                <a:cubicBezTo>
                  <a:pt x="13690" y="400643"/>
                  <a:pt x="2278" y="115220"/>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3221347797">
                  <a:prstGeom prst="rect">
                    <a:avLst/>
                  </a:prstGeom>
                  <ask:type>
                    <ask:lineSketchFreehand/>
                  </ask:type>
                </ask:lineSketchStyleProps>
              </a:ext>
            </a:extLst>
          </a:ln>
        </p:spPr>
        <p:txBody>
          <a:bodyPr wrap="square" lIns="91440" tIns="45720" rIns="91440" bIns="45720" rtlCol="0" anchor="t">
            <a:spAutoFit/>
          </a:bodyPr>
          <a:lstStyle/>
          <a:p>
            <a:pPr algn="ctr"/>
            <a:endParaRPr lang="en-US" sz="1600" b="1" dirty="0">
              <a:latin typeface="Amasis MT Pro Light" panose="02040304050005020304" pitchFamily="18" charset="0"/>
            </a:endParaRPr>
          </a:p>
          <a:p>
            <a:pPr algn="ctr"/>
            <a:r>
              <a:rPr lang="en-US" sz="2400" b="1" dirty="0">
                <a:latin typeface="Amasis MT Pro Light" panose="02040304050005020304" pitchFamily="18" charset="0"/>
              </a:rPr>
              <a:t>Projected Construction Timeframe:</a:t>
            </a:r>
          </a:p>
          <a:p>
            <a:pPr algn="ctr"/>
            <a:r>
              <a:rPr lang="en-US" sz="2400" dirty="0">
                <a:latin typeface="Amasis MT Pro Light"/>
              </a:rPr>
              <a:t>May 30, 2026 to January 1, 2027</a:t>
            </a:r>
            <a:endParaRPr lang="en-VI" sz="2400" dirty="0">
              <a:latin typeface="Amasis MT Pro Light"/>
            </a:endParaRPr>
          </a:p>
        </p:txBody>
      </p:sp>
      <p:pic>
        <p:nvPicPr>
          <p:cNvPr id="7" name="Picture 6">
            <a:extLst>
              <a:ext uri="{FF2B5EF4-FFF2-40B4-BE49-F238E27FC236}">
                <a16:creationId xmlns:a16="http://schemas.microsoft.com/office/drawing/2014/main" id="{D7F29C3A-E7B4-2025-C02A-E8824104F17B}"/>
              </a:ext>
            </a:extLst>
          </p:cNvPr>
          <p:cNvPicPr>
            <a:picLocks noChangeAspect="1"/>
          </p:cNvPicPr>
          <p:nvPr/>
        </p:nvPicPr>
        <p:blipFill>
          <a:blip r:embed="rId4"/>
          <a:stretch>
            <a:fillRect/>
          </a:stretch>
        </p:blipFill>
        <p:spPr>
          <a:xfrm>
            <a:off x="706923" y="751984"/>
            <a:ext cx="874228" cy="686893"/>
          </a:xfrm>
          <a:prstGeom prst="rect">
            <a:avLst/>
          </a:prstGeom>
        </p:spPr>
      </p:pic>
      <p:sp>
        <p:nvSpPr>
          <p:cNvPr id="10" name="TextBox 9">
            <a:extLst>
              <a:ext uri="{FF2B5EF4-FFF2-40B4-BE49-F238E27FC236}">
                <a16:creationId xmlns:a16="http://schemas.microsoft.com/office/drawing/2014/main" id="{8C466816-A4A1-B2AB-E291-6C663653928D}"/>
              </a:ext>
            </a:extLst>
          </p:cNvPr>
          <p:cNvSpPr txBox="1"/>
          <p:nvPr/>
        </p:nvSpPr>
        <p:spPr>
          <a:xfrm>
            <a:off x="3671886" y="5831934"/>
            <a:ext cx="4848225" cy="369332"/>
          </a:xfrm>
          <a:prstGeom prst="rect">
            <a:avLst/>
          </a:prstGeom>
          <a:noFill/>
        </p:spPr>
        <p:txBody>
          <a:bodyPr wrap="square" rtlCol="0">
            <a:spAutoFit/>
          </a:bodyPr>
          <a:lstStyle/>
          <a:p>
            <a:r>
              <a:rPr lang="en-US" dirty="0">
                <a:highlight>
                  <a:srgbClr val="FFFF00"/>
                </a:highlight>
              </a:rPr>
              <a:t>Please note project schedule is subject to change.</a:t>
            </a:r>
            <a:endParaRPr lang="en-VI" dirty="0">
              <a:highlight>
                <a:srgbClr val="FFFF00"/>
              </a:highlight>
            </a:endParaRPr>
          </a:p>
        </p:txBody>
      </p:sp>
      <p:sp>
        <p:nvSpPr>
          <p:cNvPr id="6" name="TextBox 5">
            <a:extLst>
              <a:ext uri="{FF2B5EF4-FFF2-40B4-BE49-F238E27FC236}">
                <a16:creationId xmlns:a16="http://schemas.microsoft.com/office/drawing/2014/main" id="{7849C3A4-777E-F94E-54ED-166E46C5182E}"/>
              </a:ext>
            </a:extLst>
          </p:cNvPr>
          <p:cNvSpPr txBox="1"/>
          <p:nvPr/>
        </p:nvSpPr>
        <p:spPr>
          <a:xfrm>
            <a:off x="5216555" y="2061318"/>
            <a:ext cx="5985010" cy="3323987"/>
          </a:xfrm>
          <a:prstGeom prst="rect">
            <a:avLst/>
          </a:prstGeom>
          <a:noFill/>
        </p:spPr>
        <p:txBody>
          <a:bodyPr wrap="square" lIns="91440" tIns="45720" rIns="91440" bIns="45720" rtlCol="0" anchor="t">
            <a:spAutoFit/>
          </a:bodyPr>
          <a:lstStyle/>
          <a:p>
            <a:pPr algn="just"/>
            <a:r>
              <a:rPr lang="en-US" sz="3000" dirty="0"/>
              <a:t>The project will implement a block-by-block work plan. This means one block will be closed and worked on before moving onto to the next block. This plan will allow residents to have the least amount of disruption to their daily routine. </a:t>
            </a:r>
            <a:endParaRPr lang="en-VI" sz="3000" dirty="0"/>
          </a:p>
        </p:txBody>
      </p:sp>
      <p:sp>
        <p:nvSpPr>
          <p:cNvPr id="8" name="TextBox 7">
            <a:extLst>
              <a:ext uri="{FF2B5EF4-FFF2-40B4-BE49-F238E27FC236}">
                <a16:creationId xmlns:a16="http://schemas.microsoft.com/office/drawing/2014/main" id="{2AF5AAED-81AC-A9E2-AE80-99EEC1007BD3}"/>
              </a:ext>
            </a:extLst>
          </p:cNvPr>
          <p:cNvSpPr txBox="1"/>
          <p:nvPr/>
        </p:nvSpPr>
        <p:spPr>
          <a:xfrm>
            <a:off x="706922" y="3773248"/>
            <a:ext cx="4288589" cy="1569660"/>
          </a:xfrm>
          <a:custGeom>
            <a:avLst/>
            <a:gdLst>
              <a:gd name="connsiteX0" fmla="*/ 0 w 4288589"/>
              <a:gd name="connsiteY0" fmla="*/ 0 h 1569660"/>
              <a:gd name="connsiteX1" fmla="*/ 569770 w 4288589"/>
              <a:gd name="connsiteY1" fmla="*/ 0 h 1569660"/>
              <a:gd name="connsiteX2" fmla="*/ 1139539 w 4288589"/>
              <a:gd name="connsiteY2" fmla="*/ 0 h 1569660"/>
              <a:gd name="connsiteX3" fmla="*/ 1666423 w 4288589"/>
              <a:gd name="connsiteY3" fmla="*/ 0 h 1569660"/>
              <a:gd name="connsiteX4" fmla="*/ 2193307 w 4288589"/>
              <a:gd name="connsiteY4" fmla="*/ 0 h 1569660"/>
              <a:gd name="connsiteX5" fmla="*/ 2805963 w 4288589"/>
              <a:gd name="connsiteY5" fmla="*/ 0 h 1569660"/>
              <a:gd name="connsiteX6" fmla="*/ 3418618 w 4288589"/>
              <a:gd name="connsiteY6" fmla="*/ 0 h 1569660"/>
              <a:gd name="connsiteX7" fmla="*/ 4288589 w 4288589"/>
              <a:gd name="connsiteY7" fmla="*/ 0 h 1569660"/>
              <a:gd name="connsiteX8" fmla="*/ 4288589 w 4288589"/>
              <a:gd name="connsiteY8" fmla="*/ 491827 h 1569660"/>
              <a:gd name="connsiteX9" fmla="*/ 4288589 w 4288589"/>
              <a:gd name="connsiteY9" fmla="*/ 983654 h 1569660"/>
              <a:gd name="connsiteX10" fmla="*/ 4288589 w 4288589"/>
              <a:gd name="connsiteY10" fmla="*/ 1569660 h 1569660"/>
              <a:gd name="connsiteX11" fmla="*/ 3804591 w 4288589"/>
              <a:gd name="connsiteY11" fmla="*/ 1569660 h 1569660"/>
              <a:gd name="connsiteX12" fmla="*/ 3191936 w 4288589"/>
              <a:gd name="connsiteY12" fmla="*/ 1569660 h 1569660"/>
              <a:gd name="connsiteX13" fmla="*/ 2665052 w 4288589"/>
              <a:gd name="connsiteY13" fmla="*/ 1569660 h 1569660"/>
              <a:gd name="connsiteX14" fmla="*/ 2181054 w 4288589"/>
              <a:gd name="connsiteY14" fmla="*/ 1569660 h 1569660"/>
              <a:gd name="connsiteX15" fmla="*/ 1568398 w 4288589"/>
              <a:gd name="connsiteY15" fmla="*/ 1569660 h 1569660"/>
              <a:gd name="connsiteX16" fmla="*/ 1084400 w 4288589"/>
              <a:gd name="connsiteY16" fmla="*/ 1569660 h 1569660"/>
              <a:gd name="connsiteX17" fmla="*/ 557517 w 4288589"/>
              <a:gd name="connsiteY17" fmla="*/ 1569660 h 1569660"/>
              <a:gd name="connsiteX18" fmla="*/ 0 w 4288589"/>
              <a:gd name="connsiteY18" fmla="*/ 1569660 h 1569660"/>
              <a:gd name="connsiteX19" fmla="*/ 0 w 4288589"/>
              <a:gd name="connsiteY19" fmla="*/ 1030743 h 1569660"/>
              <a:gd name="connsiteX20" fmla="*/ 0 w 4288589"/>
              <a:gd name="connsiteY20" fmla="*/ 491827 h 1569660"/>
              <a:gd name="connsiteX21" fmla="*/ 0 w 4288589"/>
              <a:gd name="connsiteY21"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8589" h="1569660" fill="none" extrusionOk="0">
                <a:moveTo>
                  <a:pt x="0" y="0"/>
                </a:moveTo>
                <a:cubicBezTo>
                  <a:pt x="177295" y="-12660"/>
                  <a:pt x="398996" y="-20088"/>
                  <a:pt x="569770" y="0"/>
                </a:cubicBezTo>
                <a:cubicBezTo>
                  <a:pt x="740544" y="20088"/>
                  <a:pt x="872556" y="10720"/>
                  <a:pt x="1139539" y="0"/>
                </a:cubicBezTo>
                <a:cubicBezTo>
                  <a:pt x="1406522" y="-10720"/>
                  <a:pt x="1482084" y="23151"/>
                  <a:pt x="1666423" y="0"/>
                </a:cubicBezTo>
                <a:cubicBezTo>
                  <a:pt x="1850762" y="-23151"/>
                  <a:pt x="1998022" y="22378"/>
                  <a:pt x="2193307" y="0"/>
                </a:cubicBezTo>
                <a:cubicBezTo>
                  <a:pt x="2388592" y="-22378"/>
                  <a:pt x="2511455" y="-13833"/>
                  <a:pt x="2805963" y="0"/>
                </a:cubicBezTo>
                <a:cubicBezTo>
                  <a:pt x="3100471" y="13833"/>
                  <a:pt x="3126662" y="3338"/>
                  <a:pt x="3418618" y="0"/>
                </a:cubicBezTo>
                <a:cubicBezTo>
                  <a:pt x="3710574" y="-3338"/>
                  <a:pt x="4024589" y="2437"/>
                  <a:pt x="4288589" y="0"/>
                </a:cubicBezTo>
                <a:cubicBezTo>
                  <a:pt x="4305338" y="213119"/>
                  <a:pt x="4278508" y="346294"/>
                  <a:pt x="4288589" y="491827"/>
                </a:cubicBezTo>
                <a:cubicBezTo>
                  <a:pt x="4298670" y="637360"/>
                  <a:pt x="4295154" y="741885"/>
                  <a:pt x="4288589" y="983654"/>
                </a:cubicBezTo>
                <a:cubicBezTo>
                  <a:pt x="4282024" y="1225423"/>
                  <a:pt x="4265152" y="1425434"/>
                  <a:pt x="4288589" y="1569660"/>
                </a:cubicBezTo>
                <a:cubicBezTo>
                  <a:pt x="4106415" y="1552568"/>
                  <a:pt x="3924006" y="1586968"/>
                  <a:pt x="3804591" y="1569660"/>
                </a:cubicBezTo>
                <a:cubicBezTo>
                  <a:pt x="3685176" y="1552352"/>
                  <a:pt x="3357294" y="1539100"/>
                  <a:pt x="3191936" y="1569660"/>
                </a:cubicBezTo>
                <a:cubicBezTo>
                  <a:pt x="3026578" y="1600220"/>
                  <a:pt x="2825018" y="1581499"/>
                  <a:pt x="2665052" y="1569660"/>
                </a:cubicBezTo>
                <a:cubicBezTo>
                  <a:pt x="2505086" y="1557821"/>
                  <a:pt x="2330986" y="1582087"/>
                  <a:pt x="2181054" y="1569660"/>
                </a:cubicBezTo>
                <a:cubicBezTo>
                  <a:pt x="2031122" y="1557233"/>
                  <a:pt x="1854625" y="1556849"/>
                  <a:pt x="1568398" y="1569660"/>
                </a:cubicBezTo>
                <a:cubicBezTo>
                  <a:pt x="1282171" y="1582471"/>
                  <a:pt x="1275582" y="1561288"/>
                  <a:pt x="1084400" y="1569660"/>
                </a:cubicBezTo>
                <a:cubicBezTo>
                  <a:pt x="893218" y="1578032"/>
                  <a:pt x="664950" y="1581597"/>
                  <a:pt x="557517" y="1569660"/>
                </a:cubicBezTo>
                <a:cubicBezTo>
                  <a:pt x="450084" y="1557723"/>
                  <a:pt x="149327" y="1549202"/>
                  <a:pt x="0" y="1569660"/>
                </a:cubicBezTo>
                <a:cubicBezTo>
                  <a:pt x="17811" y="1405369"/>
                  <a:pt x="3212" y="1211073"/>
                  <a:pt x="0" y="1030743"/>
                </a:cubicBezTo>
                <a:cubicBezTo>
                  <a:pt x="-3212" y="850413"/>
                  <a:pt x="6163" y="678295"/>
                  <a:pt x="0" y="491827"/>
                </a:cubicBezTo>
                <a:cubicBezTo>
                  <a:pt x="-6163" y="305359"/>
                  <a:pt x="1266" y="135292"/>
                  <a:pt x="0" y="0"/>
                </a:cubicBezTo>
                <a:close/>
              </a:path>
              <a:path w="4288589" h="1569660" stroke="0" extrusionOk="0">
                <a:moveTo>
                  <a:pt x="0" y="0"/>
                </a:moveTo>
                <a:cubicBezTo>
                  <a:pt x="211577" y="12111"/>
                  <a:pt x="422277" y="23619"/>
                  <a:pt x="698427" y="0"/>
                </a:cubicBezTo>
                <a:cubicBezTo>
                  <a:pt x="974577" y="-23619"/>
                  <a:pt x="1202019" y="-21763"/>
                  <a:pt x="1396855" y="0"/>
                </a:cubicBezTo>
                <a:cubicBezTo>
                  <a:pt x="1591691" y="21763"/>
                  <a:pt x="1829864" y="18615"/>
                  <a:pt x="1966624" y="0"/>
                </a:cubicBezTo>
                <a:cubicBezTo>
                  <a:pt x="2103384" y="-18615"/>
                  <a:pt x="2396498" y="-6884"/>
                  <a:pt x="2665052" y="0"/>
                </a:cubicBezTo>
                <a:cubicBezTo>
                  <a:pt x="2933606" y="6884"/>
                  <a:pt x="3093991" y="13665"/>
                  <a:pt x="3363479" y="0"/>
                </a:cubicBezTo>
                <a:cubicBezTo>
                  <a:pt x="3632967" y="-13665"/>
                  <a:pt x="3863978" y="32094"/>
                  <a:pt x="4288589" y="0"/>
                </a:cubicBezTo>
                <a:cubicBezTo>
                  <a:pt x="4269458" y="148474"/>
                  <a:pt x="4301274" y="289033"/>
                  <a:pt x="4288589" y="523220"/>
                </a:cubicBezTo>
                <a:cubicBezTo>
                  <a:pt x="4275904" y="757407"/>
                  <a:pt x="4296861" y="895554"/>
                  <a:pt x="4288589" y="1077833"/>
                </a:cubicBezTo>
                <a:cubicBezTo>
                  <a:pt x="4280317" y="1260112"/>
                  <a:pt x="4292663" y="1391607"/>
                  <a:pt x="4288589" y="1569660"/>
                </a:cubicBezTo>
                <a:cubicBezTo>
                  <a:pt x="4140784" y="1586300"/>
                  <a:pt x="3953232" y="1554154"/>
                  <a:pt x="3804591" y="1569660"/>
                </a:cubicBezTo>
                <a:cubicBezTo>
                  <a:pt x="3655950" y="1585166"/>
                  <a:pt x="3362134" y="1576314"/>
                  <a:pt x="3149050" y="1569660"/>
                </a:cubicBezTo>
                <a:cubicBezTo>
                  <a:pt x="2935966" y="1563006"/>
                  <a:pt x="2666656" y="1584892"/>
                  <a:pt x="2493508" y="1569660"/>
                </a:cubicBezTo>
                <a:cubicBezTo>
                  <a:pt x="2320360" y="1554428"/>
                  <a:pt x="2193038" y="1570188"/>
                  <a:pt x="2009510" y="1569660"/>
                </a:cubicBezTo>
                <a:cubicBezTo>
                  <a:pt x="1825982" y="1569132"/>
                  <a:pt x="1630752" y="1563423"/>
                  <a:pt x="1311083" y="1569660"/>
                </a:cubicBezTo>
                <a:cubicBezTo>
                  <a:pt x="991414" y="1575897"/>
                  <a:pt x="989227" y="1577478"/>
                  <a:pt x="784199" y="1569660"/>
                </a:cubicBezTo>
                <a:cubicBezTo>
                  <a:pt x="579171" y="1561842"/>
                  <a:pt x="333515" y="1594231"/>
                  <a:pt x="0" y="1569660"/>
                </a:cubicBezTo>
                <a:cubicBezTo>
                  <a:pt x="1947" y="1387128"/>
                  <a:pt x="13444" y="1223156"/>
                  <a:pt x="0" y="1062137"/>
                </a:cubicBezTo>
                <a:cubicBezTo>
                  <a:pt x="-13444" y="901118"/>
                  <a:pt x="-15397" y="711273"/>
                  <a:pt x="0" y="586006"/>
                </a:cubicBezTo>
                <a:cubicBezTo>
                  <a:pt x="15397" y="460739"/>
                  <a:pt x="20207" y="238117"/>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3221347797">
                  <a:prstGeom prst="rect">
                    <a:avLst/>
                  </a:prstGeom>
                  <ask:type>
                    <ask:lineSketchFreehand/>
                  </ask:type>
                </ask:lineSketchStyleProps>
              </a:ext>
            </a:extLst>
          </a:ln>
        </p:spPr>
        <p:txBody>
          <a:bodyPr wrap="square" rtlCol="0">
            <a:spAutoFit/>
          </a:bodyPr>
          <a:lstStyle/>
          <a:p>
            <a:pPr algn="ctr"/>
            <a:endParaRPr lang="en-US" sz="3200" b="1" dirty="0">
              <a:latin typeface="Amasis MT Pro Light" panose="02040304050005020304" pitchFamily="18" charset="0"/>
            </a:endParaRPr>
          </a:p>
          <a:p>
            <a:pPr algn="ctr"/>
            <a:r>
              <a:rPr lang="en-US" sz="3200" b="1" dirty="0">
                <a:latin typeface="Amasis MT Pro Light" panose="02040304050005020304" pitchFamily="18" charset="0"/>
              </a:rPr>
              <a:t>Daily Work Hours:</a:t>
            </a:r>
          </a:p>
          <a:p>
            <a:pPr algn="ctr"/>
            <a:r>
              <a:rPr lang="en-US" sz="3200" dirty="0">
                <a:latin typeface="Amasis MT Pro Light" panose="02040304050005020304" pitchFamily="18" charset="0"/>
              </a:rPr>
              <a:t>8 AM – 5 PM</a:t>
            </a:r>
          </a:p>
        </p:txBody>
      </p:sp>
      <p:sp>
        <p:nvSpPr>
          <p:cNvPr id="11" name="Oval 10">
            <a:extLst>
              <a:ext uri="{FF2B5EF4-FFF2-40B4-BE49-F238E27FC236}">
                <a16:creationId xmlns:a16="http://schemas.microsoft.com/office/drawing/2014/main" id="{2F49B9EC-402A-E65B-8856-C34AAE39D471}"/>
              </a:ext>
            </a:extLst>
          </p:cNvPr>
          <p:cNvSpPr/>
          <p:nvPr/>
        </p:nvSpPr>
        <p:spPr>
          <a:xfrm>
            <a:off x="2705564" y="2065615"/>
            <a:ext cx="145566" cy="10477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12" name="Oval 11">
            <a:extLst>
              <a:ext uri="{FF2B5EF4-FFF2-40B4-BE49-F238E27FC236}">
                <a16:creationId xmlns:a16="http://schemas.microsoft.com/office/drawing/2014/main" id="{E2B5CF8F-BF20-1E1A-9094-9F362336181E}"/>
              </a:ext>
            </a:extLst>
          </p:cNvPr>
          <p:cNvSpPr/>
          <p:nvPr/>
        </p:nvSpPr>
        <p:spPr>
          <a:xfrm>
            <a:off x="2705564" y="3996348"/>
            <a:ext cx="145566" cy="10477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I"/>
          </a:p>
        </p:txBody>
      </p:sp>
    </p:spTree>
    <p:extLst>
      <p:ext uri="{BB962C8B-B14F-4D97-AF65-F5344CB8AC3E}">
        <p14:creationId xmlns:p14="http://schemas.microsoft.com/office/powerpoint/2010/main" val="1583578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0E138-1567-FCBD-36D1-E5DEA108088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642A1B-BC24-FE56-5F48-A01E355BF75A}"/>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49"/>
          </a:xfrm>
          <a:prstGeom prst="rect">
            <a:avLst/>
          </a:prstGeom>
        </p:spPr>
      </p:pic>
      <p:sp>
        <p:nvSpPr>
          <p:cNvPr id="2" name="Content Placeholder 2">
            <a:extLst>
              <a:ext uri="{FF2B5EF4-FFF2-40B4-BE49-F238E27FC236}">
                <a16:creationId xmlns:a16="http://schemas.microsoft.com/office/drawing/2014/main" id="{DA5B3185-0647-2A83-75FF-AA66BFBCC8B7}"/>
              </a:ext>
            </a:extLst>
          </p:cNvPr>
          <p:cNvSpPr txBox="1">
            <a:spLocks/>
          </p:cNvSpPr>
          <p:nvPr/>
        </p:nvSpPr>
        <p:spPr>
          <a:xfrm>
            <a:off x="3891995" y="2118003"/>
            <a:ext cx="6181851" cy="398801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chemeClr val="tx1"/>
              </a:buClr>
              <a:buSzPct val="80000"/>
              <a:buNone/>
              <a:tabLst/>
              <a:defRPr/>
            </a:pPr>
            <a:endParaRPr kumimoji="0" lang="en-US" sz="2400" b="0"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endParaRPr kumimoji="0" lang="en-VI" sz="900" b="0" i="0" u="none" strike="noStrike" kern="1200" cap="none" spc="0" normalizeH="0" baseline="0" noProof="0" dirty="0">
              <a:ln>
                <a:noFill/>
              </a:ln>
              <a:solidFill>
                <a:srgbClr val="2C3C43"/>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2705A43B-D187-36F6-D12F-FF36CBF0B152}"/>
              </a:ext>
            </a:extLst>
          </p:cNvPr>
          <p:cNvSpPr txBox="1"/>
          <p:nvPr/>
        </p:nvSpPr>
        <p:spPr>
          <a:xfrm>
            <a:off x="1581151" y="736630"/>
            <a:ext cx="9613030" cy="1015663"/>
          </a:xfrm>
          <a:prstGeom prst="rect">
            <a:avLst/>
          </a:prstGeom>
          <a:noFill/>
        </p:spPr>
        <p:txBody>
          <a:bodyPr wrap="square" rtlCol="0">
            <a:spAutoFit/>
          </a:bodyPr>
          <a:lstStyle/>
          <a:p>
            <a:pPr algn="ctr"/>
            <a:r>
              <a:rPr lang="en-US" sz="6000" b="1" dirty="0">
                <a:solidFill>
                  <a:schemeClr val="accent1">
                    <a:lumMod val="50000"/>
                  </a:schemeClr>
                </a:solidFill>
              </a:rPr>
              <a:t>Queen Street: </a:t>
            </a:r>
            <a:r>
              <a:rPr lang="en-US" sz="6000" b="1" dirty="0">
                <a:solidFill>
                  <a:schemeClr val="accent1">
                    <a:lumMod val="75000"/>
                  </a:schemeClr>
                </a:solidFill>
              </a:rPr>
              <a:t>Traffic Control</a:t>
            </a:r>
          </a:p>
        </p:txBody>
      </p:sp>
      <p:pic>
        <p:nvPicPr>
          <p:cNvPr id="7" name="Picture 6">
            <a:extLst>
              <a:ext uri="{FF2B5EF4-FFF2-40B4-BE49-F238E27FC236}">
                <a16:creationId xmlns:a16="http://schemas.microsoft.com/office/drawing/2014/main" id="{4184DB7A-080F-845C-5446-21AF787FECDD}"/>
              </a:ext>
            </a:extLst>
          </p:cNvPr>
          <p:cNvPicPr>
            <a:picLocks noChangeAspect="1"/>
          </p:cNvPicPr>
          <p:nvPr/>
        </p:nvPicPr>
        <p:blipFill>
          <a:blip r:embed="rId4"/>
          <a:stretch>
            <a:fillRect/>
          </a:stretch>
        </p:blipFill>
        <p:spPr>
          <a:xfrm>
            <a:off x="706923" y="751984"/>
            <a:ext cx="874228" cy="686893"/>
          </a:xfrm>
          <a:prstGeom prst="rect">
            <a:avLst/>
          </a:prstGeom>
        </p:spPr>
      </p:pic>
      <p:sp>
        <p:nvSpPr>
          <p:cNvPr id="6" name="TextBox 5">
            <a:extLst>
              <a:ext uri="{FF2B5EF4-FFF2-40B4-BE49-F238E27FC236}">
                <a16:creationId xmlns:a16="http://schemas.microsoft.com/office/drawing/2014/main" id="{1BB092C7-EBC4-D893-9D78-77AF067E6C52}"/>
              </a:ext>
            </a:extLst>
          </p:cNvPr>
          <p:cNvSpPr txBox="1"/>
          <p:nvPr/>
        </p:nvSpPr>
        <p:spPr>
          <a:xfrm>
            <a:off x="1463040" y="1822101"/>
            <a:ext cx="9307629" cy="830997"/>
          </a:xfrm>
          <a:prstGeom prst="rect">
            <a:avLst/>
          </a:prstGeom>
          <a:noFill/>
        </p:spPr>
        <p:txBody>
          <a:bodyPr wrap="square" rtlCol="0">
            <a:spAutoFit/>
          </a:bodyPr>
          <a:lstStyle/>
          <a:p>
            <a:pPr algn="ctr"/>
            <a:r>
              <a:rPr lang="en-US" sz="4800" b="1" dirty="0">
                <a:latin typeface="Amasis MT Pro Light" panose="02040304050005020304" pitchFamily="18" charset="0"/>
              </a:rPr>
              <a:t>Block by Block Work Plan</a:t>
            </a:r>
            <a:endParaRPr lang="en-VI" sz="4800" b="1" dirty="0">
              <a:latin typeface="Amasis MT Pro Light" panose="02040304050005020304" pitchFamily="18" charset="0"/>
            </a:endParaRPr>
          </a:p>
        </p:txBody>
      </p:sp>
      <p:pic>
        <p:nvPicPr>
          <p:cNvPr id="13" name="Picture 12">
            <a:extLst>
              <a:ext uri="{FF2B5EF4-FFF2-40B4-BE49-F238E27FC236}">
                <a16:creationId xmlns:a16="http://schemas.microsoft.com/office/drawing/2014/main" id="{9E211F1A-650E-57F6-6A30-32905D60DEAD}"/>
              </a:ext>
            </a:extLst>
          </p:cNvPr>
          <p:cNvPicPr>
            <a:picLocks noChangeAspect="1"/>
          </p:cNvPicPr>
          <p:nvPr/>
        </p:nvPicPr>
        <p:blipFill>
          <a:blip r:embed="rId5"/>
          <a:srcRect/>
          <a:stretch/>
        </p:blipFill>
        <p:spPr>
          <a:xfrm>
            <a:off x="587269" y="2673330"/>
            <a:ext cx="5170800" cy="2803446"/>
          </a:xfrm>
          <a:prstGeom prst="rect">
            <a:avLst/>
          </a:prstGeom>
        </p:spPr>
      </p:pic>
      <p:pic>
        <p:nvPicPr>
          <p:cNvPr id="15" name="Picture 14">
            <a:extLst>
              <a:ext uri="{FF2B5EF4-FFF2-40B4-BE49-F238E27FC236}">
                <a16:creationId xmlns:a16="http://schemas.microsoft.com/office/drawing/2014/main" id="{DFD2C51E-501B-AF0B-84F9-30FE87D98C74}"/>
              </a:ext>
            </a:extLst>
          </p:cNvPr>
          <p:cNvPicPr>
            <a:picLocks noChangeAspect="1"/>
          </p:cNvPicPr>
          <p:nvPr/>
        </p:nvPicPr>
        <p:blipFill>
          <a:blip r:embed="rId6"/>
          <a:srcRect/>
          <a:stretch/>
        </p:blipFill>
        <p:spPr>
          <a:xfrm>
            <a:off x="6447842" y="2684894"/>
            <a:ext cx="5149469" cy="2791882"/>
          </a:xfrm>
          <a:prstGeom prst="rect">
            <a:avLst/>
          </a:prstGeom>
        </p:spPr>
      </p:pic>
      <p:sp>
        <p:nvSpPr>
          <p:cNvPr id="16" name="Arrow: Right 15">
            <a:extLst>
              <a:ext uri="{FF2B5EF4-FFF2-40B4-BE49-F238E27FC236}">
                <a16:creationId xmlns:a16="http://schemas.microsoft.com/office/drawing/2014/main" id="{56970570-1E7E-69B4-0F59-B9CDAED441DE}"/>
              </a:ext>
            </a:extLst>
          </p:cNvPr>
          <p:cNvSpPr/>
          <p:nvPr/>
        </p:nvSpPr>
        <p:spPr>
          <a:xfrm>
            <a:off x="5812745" y="3816726"/>
            <a:ext cx="568960" cy="234323"/>
          </a:xfrm>
          <a:prstGeom prst="rightArrow">
            <a:avLst/>
          </a:prstGeom>
          <a:solidFill>
            <a:schemeClr val="tx1">
              <a:lumMod val="95000"/>
              <a:lumOff val="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I"/>
          </a:p>
        </p:txBody>
      </p:sp>
    </p:spTree>
    <p:extLst>
      <p:ext uri="{BB962C8B-B14F-4D97-AF65-F5344CB8AC3E}">
        <p14:creationId xmlns:p14="http://schemas.microsoft.com/office/powerpoint/2010/main" val="210098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794C-28AF-ADB5-A3EE-F1C01F3712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243BAD-2C19-ADA7-C9CB-72917E20AD4E}"/>
              </a:ext>
            </a:extLst>
          </p:cNvPr>
          <p:cNvPicPr>
            <a:picLocks noGrp="1" noRot="1" noChangeAspect="1" noMove="1" noResize="1" noEditPoints="1" noAdjustHandles="1" noChangeArrowheads="1" noChangeShapeType="1" noCrop="1"/>
          </p:cNvPicPr>
          <p:nvPr/>
        </p:nvPicPr>
        <p:blipFill>
          <a:blip r:embed="rId3"/>
          <a:srcRect/>
          <a:stretch/>
        </p:blipFill>
        <p:spPr>
          <a:xfrm>
            <a:off x="1" y="0"/>
            <a:ext cx="12191997" cy="6865150"/>
          </a:xfrm>
          <a:prstGeom prst="rect">
            <a:avLst/>
          </a:prstGeom>
        </p:spPr>
      </p:pic>
      <p:sp>
        <p:nvSpPr>
          <p:cNvPr id="10" name="TextBox 9">
            <a:extLst>
              <a:ext uri="{FF2B5EF4-FFF2-40B4-BE49-F238E27FC236}">
                <a16:creationId xmlns:a16="http://schemas.microsoft.com/office/drawing/2014/main" id="{AEA7DCEF-9063-4D77-A57B-35F212163FA1}"/>
              </a:ext>
            </a:extLst>
          </p:cNvPr>
          <p:cNvSpPr txBox="1"/>
          <p:nvPr/>
        </p:nvSpPr>
        <p:spPr>
          <a:xfrm>
            <a:off x="578922" y="762458"/>
            <a:ext cx="11034142" cy="923330"/>
          </a:xfrm>
          <a:prstGeom prst="rect">
            <a:avLst/>
          </a:prstGeom>
          <a:noFill/>
        </p:spPr>
        <p:txBody>
          <a:bodyPr wrap="square" rtlCol="0">
            <a:spAutoFit/>
          </a:bodyPr>
          <a:lstStyle/>
          <a:p>
            <a:pPr algn="ctr"/>
            <a:r>
              <a:rPr lang="en-US" sz="5400" b="1" dirty="0">
                <a:solidFill>
                  <a:schemeClr val="accent1">
                    <a:lumMod val="50000"/>
                  </a:schemeClr>
                </a:solidFill>
              </a:rPr>
              <a:t>Queen Street: </a:t>
            </a:r>
            <a:r>
              <a:rPr lang="en-US" sz="5400" b="1" dirty="0">
                <a:solidFill>
                  <a:schemeClr val="accent1">
                    <a:lumMod val="75000"/>
                  </a:schemeClr>
                </a:solidFill>
              </a:rPr>
              <a:t>Service Impact &amp; Safety</a:t>
            </a:r>
          </a:p>
        </p:txBody>
      </p:sp>
      <p:sp>
        <p:nvSpPr>
          <p:cNvPr id="3" name="TextBox 2">
            <a:extLst>
              <a:ext uri="{FF2B5EF4-FFF2-40B4-BE49-F238E27FC236}">
                <a16:creationId xmlns:a16="http://schemas.microsoft.com/office/drawing/2014/main" id="{89F607CC-0AC3-991F-7FDB-FEC2E75A9F20}"/>
              </a:ext>
            </a:extLst>
          </p:cNvPr>
          <p:cNvSpPr txBox="1"/>
          <p:nvPr/>
        </p:nvSpPr>
        <p:spPr>
          <a:xfrm>
            <a:off x="1318674" y="4731619"/>
            <a:ext cx="6435461" cy="1600438"/>
          </a:xfrm>
          <a:prstGeom prst="rect">
            <a:avLst/>
          </a:prstGeom>
          <a:noFill/>
        </p:spPr>
        <p:txBody>
          <a:bodyPr wrap="square" lIns="91440" tIns="45720" rIns="91440" bIns="45720" rtlCol="0" anchor="t">
            <a:spAutoFit/>
          </a:bodyPr>
          <a:lstStyle/>
          <a:p>
            <a:r>
              <a:rPr lang="en-US" sz="4000" b="1" dirty="0">
                <a:latin typeface="Amasis MT Pro Light" panose="02040304050005020304" pitchFamily="18" charset="0"/>
              </a:rPr>
              <a:t>Total Customers Impacted on Queen Street: 65</a:t>
            </a:r>
            <a:endParaRPr lang="en-US">
              <a:ea typeface="Calibri" panose="020F0502020204030204"/>
              <a:cs typeface="Calibri" panose="020F0502020204030204"/>
            </a:endParaRPr>
          </a:p>
          <a:p>
            <a:endParaRPr lang="en-VI" dirty="0"/>
          </a:p>
        </p:txBody>
      </p:sp>
      <p:sp>
        <p:nvSpPr>
          <p:cNvPr id="4" name="TextBox 3">
            <a:extLst>
              <a:ext uri="{FF2B5EF4-FFF2-40B4-BE49-F238E27FC236}">
                <a16:creationId xmlns:a16="http://schemas.microsoft.com/office/drawing/2014/main" id="{DAEF62EC-3690-4F92-9273-A15C09CC97D6}"/>
              </a:ext>
            </a:extLst>
          </p:cNvPr>
          <p:cNvSpPr txBox="1"/>
          <p:nvPr/>
        </p:nvSpPr>
        <p:spPr>
          <a:xfrm>
            <a:off x="1388718" y="1796380"/>
            <a:ext cx="9414094" cy="2400657"/>
          </a:xfrm>
          <a:prstGeom prst="rect">
            <a:avLst/>
          </a:prstGeom>
          <a:noFill/>
        </p:spPr>
        <p:txBody>
          <a:bodyPr wrap="square" lIns="91440" tIns="45720" rIns="91440" bIns="45720" rtlCol="0" anchor="t">
            <a:spAutoFit/>
          </a:bodyPr>
          <a:lstStyle/>
          <a:p>
            <a:pPr algn="ctr"/>
            <a:r>
              <a:rPr lang="en-US" sz="3000" dirty="0">
                <a:latin typeface="Amasis MT Pro Light" panose="02040304050005020304" pitchFamily="18" charset="0"/>
              </a:rPr>
              <a:t>For any planned water and electrical outages, notifications will be sent out to affected customers via </a:t>
            </a:r>
            <a:r>
              <a:rPr lang="en-US" sz="3000" b="1" dirty="0">
                <a:latin typeface="Amasis MT Pro Light" panose="02040304050005020304" pitchFamily="18" charset="0"/>
              </a:rPr>
              <a:t>WAPA alerts</a:t>
            </a:r>
            <a:r>
              <a:rPr lang="en-US" sz="3000" dirty="0">
                <a:latin typeface="Amasis MT Pro Light" panose="02040304050005020304" pitchFamily="18" charset="0"/>
              </a:rPr>
              <a:t>. There will also be postings on company’s socials and website. All areas of construction will have proper safety blockades and signage.</a:t>
            </a:r>
            <a:endParaRPr lang="en-VI" sz="3000" dirty="0">
              <a:latin typeface="Amasis MT Pro Light" panose="02040304050005020304" pitchFamily="18" charset="0"/>
            </a:endParaRPr>
          </a:p>
        </p:txBody>
      </p:sp>
      <p:pic>
        <p:nvPicPr>
          <p:cNvPr id="9" name="Picture 8">
            <a:extLst>
              <a:ext uri="{FF2B5EF4-FFF2-40B4-BE49-F238E27FC236}">
                <a16:creationId xmlns:a16="http://schemas.microsoft.com/office/drawing/2014/main" id="{863AF678-BF65-DC58-0D6E-B43FBC97FCBC}"/>
              </a:ext>
            </a:extLst>
          </p:cNvPr>
          <p:cNvPicPr>
            <a:picLocks noChangeAspect="1"/>
          </p:cNvPicPr>
          <p:nvPr/>
        </p:nvPicPr>
        <p:blipFill>
          <a:blip r:embed="rId4"/>
          <a:stretch>
            <a:fillRect/>
          </a:stretch>
        </p:blipFill>
        <p:spPr>
          <a:xfrm>
            <a:off x="9066689" y="3841270"/>
            <a:ext cx="2406316" cy="2413456"/>
          </a:xfrm>
          <a:prstGeom prst="rect">
            <a:avLst/>
          </a:prstGeom>
        </p:spPr>
      </p:pic>
    </p:spTree>
    <p:extLst>
      <p:ext uri="{BB962C8B-B14F-4D97-AF65-F5344CB8AC3E}">
        <p14:creationId xmlns:p14="http://schemas.microsoft.com/office/powerpoint/2010/main" val="2275611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1958</TotalTime>
  <Words>1435</Words>
  <Application>Microsoft Office PowerPoint</Application>
  <PresentationFormat>Widescreen</PresentationFormat>
  <Paragraphs>116</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Amasis MT Pro Light</vt:lpstr>
      <vt:lpstr>Arial</vt:lpstr>
      <vt:lpstr>Calibri</vt:lpstr>
      <vt:lpstr>Calibri Light</vt:lpstr>
      <vt:lpstr>Trebuchet MS</vt:lpstr>
      <vt:lpstr>Wingdings 3</vt:lpstr>
      <vt:lpstr>Office Theme</vt:lpstr>
      <vt:lpstr>Queen Street Underground Electrical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C. Henderson</dc:creator>
  <cp:lastModifiedBy>I'Zhaneeh A. Deterville</cp:lastModifiedBy>
  <cp:revision>140</cp:revision>
  <cp:lastPrinted>2023-08-02T12:31:31Z</cp:lastPrinted>
  <dcterms:created xsi:type="dcterms:W3CDTF">2023-02-21T20:04:47Z</dcterms:created>
  <dcterms:modified xsi:type="dcterms:W3CDTF">2026-05-14T18:37:04Z</dcterms:modified>
</cp:coreProperties>
</file>